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7" r:id="rId2"/>
    <p:sldId id="292" r:id="rId3"/>
    <p:sldId id="310" r:id="rId4"/>
    <p:sldId id="311" r:id="rId5"/>
  </p:sldIdLst>
  <p:sldSz cx="9144000" cy="6858000" type="screen4x3"/>
  <p:notesSz cx="6662738" cy="9832975"/>
  <p:defaultTextStyle>
    <a:defPPr>
      <a:defRPr lang="en-GB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  <a:srgbClr val="3333CC"/>
    <a:srgbClr val="CC0000"/>
    <a:srgbClr val="33CCCC"/>
    <a:srgbClr val="99CCFF"/>
    <a:srgbClr val="CCFF99"/>
    <a:srgbClr val="CC0099"/>
    <a:srgbClr val="666633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4659" autoAdjust="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84"/>
      </p:cViewPr>
      <p:guideLst>
        <p:guide orient="horz" pos="309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8338"/>
            <a:ext cx="2887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558338"/>
            <a:ext cx="2887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0648EB11-E111-4F41-B8B8-15EF56F40C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887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558338"/>
            <a:ext cx="2887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CD0A3F57-50F7-4B96-BECB-8C2AC88E4F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371C3-6983-43E2-976B-E6F5E2FDB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8D85D-598A-45B7-AF0D-146FC66523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DBFD3-D221-4E7B-9A8A-79F0B1C1FA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C0AC-71C5-4FC3-AB7B-77D045A0C9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7B1B1-AFA6-439D-86E7-DCC4EDA855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40C5C-B693-441F-ADCD-A92A95195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E6AC6-126E-47BC-9560-BCEEA11BF9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35CF3-D18A-4E39-9F23-0544AFC2A4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F422-F6E0-4BB0-83A9-80F845C327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887FF-F82C-42BE-B01A-62C56CDC38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C4CD3-0099-4649-A273-6A7290DD6D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82B05E29-BF2F-468C-AA67-B8D16EBA9E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944" y="476672"/>
            <a:ext cx="4680520" cy="5616624"/>
          </a:xfrm>
        </p:spPr>
        <p:txBody>
          <a:bodyPr/>
          <a:lstStyle/>
          <a:p>
            <a:r>
              <a:rPr lang="en-NZ" sz="2800" b="1" dirty="0" smtClean="0">
                <a:solidFill>
                  <a:srgbClr val="3333CC"/>
                </a:solidFill>
              </a:rPr>
              <a:t>The </a:t>
            </a:r>
            <a:r>
              <a:rPr lang="en-NZ" sz="2800" b="1" dirty="0" smtClean="0">
                <a:solidFill>
                  <a:srgbClr val="3333CC"/>
                </a:solidFill>
              </a:rPr>
              <a:t>Effects of a</a:t>
            </a:r>
            <a:br>
              <a:rPr lang="en-NZ" sz="2800" b="1" dirty="0" smtClean="0">
                <a:solidFill>
                  <a:srgbClr val="3333CC"/>
                </a:solidFill>
              </a:rPr>
            </a:br>
            <a:r>
              <a:rPr lang="en-NZ" sz="2800" b="1" dirty="0" smtClean="0">
                <a:solidFill>
                  <a:srgbClr val="3333CC"/>
                </a:solidFill>
              </a:rPr>
              <a:t>Carbon Charge</a:t>
            </a:r>
            <a:br>
              <a:rPr lang="en-NZ" sz="2800" b="1" dirty="0" smtClean="0">
                <a:solidFill>
                  <a:srgbClr val="3333CC"/>
                </a:solidFill>
              </a:rPr>
            </a:br>
            <a:r>
              <a:rPr lang="en-NZ" sz="2800" b="1" dirty="0" smtClean="0">
                <a:solidFill>
                  <a:srgbClr val="3333CC"/>
                </a:solidFill>
              </a:rPr>
              <a:t>on Electricity Generation –</a:t>
            </a:r>
            <a:br>
              <a:rPr lang="en-NZ" sz="2800" b="1" dirty="0" smtClean="0">
                <a:solidFill>
                  <a:srgbClr val="3333CC"/>
                </a:solidFill>
              </a:rPr>
            </a:br>
            <a:r>
              <a:rPr lang="en-NZ" sz="2800" b="1" dirty="0" smtClean="0">
                <a:solidFill>
                  <a:srgbClr val="3333CC"/>
                </a:solidFill>
              </a:rPr>
              <a:t>Comparing Two Models</a:t>
            </a:r>
            <a:r>
              <a:rPr lang="en-NZ" sz="3200" b="1" dirty="0" smtClean="0">
                <a:solidFill>
                  <a:srgbClr val="3333CC"/>
                </a:solidFill>
              </a:rPr>
              <a:t/>
            </a:r>
            <a:br>
              <a:rPr lang="en-NZ" sz="3200" b="1" dirty="0" smtClean="0">
                <a:solidFill>
                  <a:srgbClr val="3333CC"/>
                </a:solidFill>
              </a:rPr>
            </a:br>
            <a:r>
              <a:rPr lang="en-NZ" sz="3200" dirty="0" smtClean="0"/>
              <a:t/>
            </a:r>
            <a:br>
              <a:rPr lang="en-NZ" sz="3200" dirty="0" smtClean="0"/>
            </a:br>
            <a:r>
              <a:rPr lang="en-AU" sz="2000" dirty="0" smtClean="0">
                <a:solidFill>
                  <a:schemeClr val="tx1"/>
                </a:solidFill>
                <a:latin typeface="Arial" charset="0"/>
              </a:rPr>
              <a:t>Presentation to</a:t>
            </a:r>
            <a:br>
              <a:rPr lang="en-AU" sz="2000" dirty="0" smtClean="0">
                <a:solidFill>
                  <a:schemeClr val="tx1"/>
                </a:solidFill>
                <a:latin typeface="Arial" charset="0"/>
              </a:rPr>
            </a:br>
            <a:r>
              <a:rPr lang="en-NZ" sz="2000" dirty="0" smtClean="0">
                <a:solidFill>
                  <a:schemeClr val="tx1"/>
                </a:solidFill>
              </a:rPr>
              <a:t/>
            </a:r>
            <a:br>
              <a:rPr lang="en-NZ" sz="2000" dirty="0" smtClean="0">
                <a:solidFill>
                  <a:schemeClr val="tx1"/>
                </a:solidFill>
              </a:rPr>
            </a:br>
            <a:r>
              <a:rPr lang="en-N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Motu Climate Economics</a:t>
            </a:r>
            <a:br>
              <a:rPr lang="en-N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N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Research Workshop</a:t>
            </a:r>
            <a:r>
              <a:rPr lang="en-AU" sz="2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AU" sz="2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AU" sz="2800" dirty="0" smtClean="0">
                <a:solidFill>
                  <a:schemeClr val="tx1"/>
                </a:solidFill>
              </a:rPr>
              <a:t/>
            </a:r>
            <a:br>
              <a:rPr lang="en-AU" sz="2800" dirty="0" smtClean="0">
                <a:solidFill>
                  <a:schemeClr val="tx1"/>
                </a:solidFill>
              </a:rPr>
            </a:br>
            <a:r>
              <a:rPr lang="en-AU" sz="2800" dirty="0" smtClean="0">
                <a:solidFill>
                  <a:schemeClr val="tx1"/>
                </a:solidFill>
              </a:rPr>
              <a:t/>
            </a:r>
            <a:br>
              <a:rPr lang="en-AU" sz="2800" dirty="0" smtClean="0">
                <a:solidFill>
                  <a:schemeClr val="tx1"/>
                </a:solidFill>
              </a:rPr>
            </a:br>
            <a:r>
              <a:rPr lang="en-AU" sz="2000" b="1" dirty="0" smtClean="0">
                <a:solidFill>
                  <a:schemeClr val="tx1"/>
                </a:solidFill>
              </a:rPr>
              <a:t>21 </a:t>
            </a:r>
            <a:r>
              <a:rPr lang="en-AU" sz="2000" b="1" dirty="0" smtClean="0">
                <a:solidFill>
                  <a:schemeClr val="tx1"/>
                </a:solidFill>
              </a:rPr>
              <a:t>March 2012</a:t>
            </a:r>
            <a:br>
              <a:rPr lang="en-AU" sz="2000" b="1" dirty="0" smtClean="0">
                <a:solidFill>
                  <a:schemeClr val="tx1"/>
                </a:solidFill>
              </a:rPr>
            </a:br>
            <a:r>
              <a:rPr lang="en-AU" sz="2000" b="1" dirty="0" smtClean="0">
                <a:solidFill>
                  <a:schemeClr val="tx1"/>
                </a:solidFill>
              </a:rPr>
              <a:t/>
            </a:r>
            <a:br>
              <a:rPr lang="en-AU" sz="2000" b="1" dirty="0" smtClean="0">
                <a:solidFill>
                  <a:schemeClr val="tx1"/>
                </a:solidFill>
              </a:rPr>
            </a:br>
            <a:r>
              <a:rPr lang="en-AU" sz="2000" dirty="0" smtClean="0">
                <a:solidFill>
                  <a:schemeClr val="tx1"/>
                </a:solidFill>
              </a:rPr>
              <a:t>Adolf Stroombergen</a:t>
            </a:r>
            <a:br>
              <a:rPr lang="en-AU" sz="2000" dirty="0" smtClean="0">
                <a:solidFill>
                  <a:schemeClr val="tx1"/>
                </a:solidFill>
              </a:rPr>
            </a:br>
            <a:endParaRPr lang="en-AU" sz="20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560694" y="6165304"/>
          <a:ext cx="1583306" cy="692696"/>
        </p:xfrm>
        <a:graphic>
          <a:graphicData uri="http://schemas.openxmlformats.org/presentationml/2006/ole">
            <p:oleObj spid="_x0000_s1026" name="Document" r:id="rId3" imgW="2601000" imgH="1137600" progId="Word.Document.8">
              <p:embed/>
            </p:oleObj>
          </a:graphicData>
        </a:graphic>
      </p:graphicFrame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36004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268760"/>
            <a:ext cx="3605783" cy="543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43010" name="Document" r:id="rId3" imgW="2601000" imgH="1137600" progId="Word.Document.8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2699792" y="260648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Models</a:t>
            </a:r>
            <a:endParaRPr lang="en-NZ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124744"/>
            <a:ext cx="6912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Evans: electricity market model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Forward looking expectations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Uncertain lake inflows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Storage options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Two inputs: gas and hydro (proxy fossil fuel and </a:t>
            </a:r>
            <a:r>
              <a:rPr lang="en-NZ" sz="1800" dirty="0" err="1" smtClean="0"/>
              <a:t>renewables</a:t>
            </a:r>
            <a:r>
              <a:rPr lang="en-NZ" sz="1800" dirty="0" smtClean="0"/>
              <a:t>) </a:t>
            </a:r>
            <a:endParaRPr lang="en-NZ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3573016"/>
            <a:ext cx="7128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ESSAM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Traditional general equilibrium model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Four electricity inputs: coal, gas, oil and </a:t>
            </a:r>
            <a:r>
              <a:rPr lang="en-NZ" sz="1800" dirty="0" err="1" smtClean="0"/>
              <a:t>renewables</a:t>
            </a:r>
            <a:endParaRPr lang="en-NZ" sz="1800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Elasticities of substitution between fuels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No hydro storage</a:t>
            </a:r>
            <a:endParaRPr lang="en-NZ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62466" name="Document" r:id="rId3" imgW="2601000" imgH="1137600" progId="Word.Document.8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059832" y="260648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2020 </a:t>
            </a:r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Scenarios</a:t>
            </a:r>
            <a:endParaRPr lang="en-NZ" dirty="0">
              <a:solidFill>
                <a:schemeClr val="accent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95536" y="1052736"/>
          <a:ext cx="4464496" cy="3550500"/>
        </p:xfrm>
        <a:graphic>
          <a:graphicData uri="http://schemas.openxmlformats.org/drawingml/2006/table">
            <a:tbl>
              <a:tblPr/>
              <a:tblGrid>
                <a:gridCol w="1643311"/>
                <a:gridCol w="804961"/>
                <a:gridCol w="152158"/>
                <a:gridCol w="984134"/>
                <a:gridCol w="8799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Scenario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Scenario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 b="1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N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NZ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Evans et al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MED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% change on BAU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Private Consumption 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-0.6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-0.6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</a:tabLst>
                      </a:pP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Exports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-1.1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-1.1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</a:tabLst>
                      </a:pP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Imports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-0.6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-0.6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</a:tabLst>
                      </a:pP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GDP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-0.6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-0.6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</a:tabLst>
                      </a:pP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RGNDI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-0.5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-0.5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</a:tabLst>
                      </a:pP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Terms of trade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NZ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 0.9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  <a:tab pos="-474980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0.9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839970" algn="l"/>
                          <a:tab pos="-4749800" algn="dec"/>
                        </a:tabLst>
                      </a:pP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NZ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="1" baseline="-25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e emissions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-4.5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r>
                        <a:rPr lang="en-NZ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-5.3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NZ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u="sng" dirty="0">
                          <a:latin typeface="Arial"/>
                          <a:ea typeface="Times New Roman"/>
                          <a:cs typeface="Times New Roman"/>
                        </a:rPr>
                        <a:t>Electricity generation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NZ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Coal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-4.6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-20.4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-46.3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Gas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-2.2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-5.1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   0.0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Renewable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-3.3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0.1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   5.0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Total 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-3.2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-2.7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930140" algn="dec"/>
                          <a:tab pos="-4839970" algn="l"/>
                        </a:tabLst>
                      </a:pP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  -</a:t>
                      </a:r>
                      <a:r>
                        <a:rPr lang="en-NZ" sz="1000" b="1" dirty="0">
                          <a:latin typeface="Arial"/>
                          <a:ea typeface="Times New Roman"/>
                          <a:cs typeface="Times New Roman"/>
                        </a:rPr>
                        <a:t>0.1</a:t>
                      </a:r>
                      <a:endParaRPr lang="en-NZ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92080" y="1052736"/>
            <a:ext cx="3024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Evans: </a:t>
            </a:r>
          </a:p>
          <a:p>
            <a:r>
              <a:rPr lang="en-NZ" sz="1800" dirty="0" smtClean="0"/>
              <a:t>For $25/tonne CO</a:t>
            </a:r>
            <a:r>
              <a:rPr lang="en-NZ" sz="1800" baseline="-25000" dirty="0" smtClean="0"/>
              <a:t>2</a:t>
            </a:r>
            <a:r>
              <a:rPr lang="en-NZ" sz="1800" dirty="0" smtClean="0"/>
              <a:t>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600" dirty="0" smtClean="0"/>
              <a:t>Gas generation: -10.3%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600" dirty="0" smtClean="0"/>
              <a:t>Hydro generation: 0%</a:t>
            </a:r>
          </a:p>
          <a:p>
            <a:r>
              <a:rPr lang="en-NZ" sz="1800" dirty="0" smtClean="0"/>
              <a:t>For </a:t>
            </a:r>
            <a:r>
              <a:rPr lang="en-NZ" sz="1800" dirty="0" smtClean="0"/>
              <a:t>$50/tonne </a:t>
            </a:r>
            <a:r>
              <a:rPr lang="en-NZ" sz="1800" dirty="0" smtClean="0"/>
              <a:t>CO</a:t>
            </a:r>
            <a:r>
              <a:rPr lang="en-NZ" sz="1800" baseline="-25000" dirty="0" smtClean="0"/>
              <a:t>2</a:t>
            </a:r>
            <a:r>
              <a:rPr lang="en-NZ" sz="1800" dirty="0" smtClean="0"/>
              <a:t>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600" dirty="0" smtClean="0"/>
              <a:t>Gas generation: -</a:t>
            </a:r>
            <a:r>
              <a:rPr lang="en-NZ" sz="1600" dirty="0" smtClean="0"/>
              <a:t>18.6%</a:t>
            </a:r>
            <a:endParaRPr lang="en-NZ" sz="1600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n-NZ" sz="1600" dirty="0" smtClean="0"/>
              <a:t>Hydro generation: 0</a:t>
            </a:r>
            <a:r>
              <a:rPr lang="en-NZ" sz="1600" dirty="0" smtClean="0"/>
              <a:t>%</a:t>
            </a:r>
            <a:endParaRPr lang="en-NZ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4797152"/>
            <a:ext cx="42484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Evans: </a:t>
            </a:r>
            <a:r>
              <a:rPr lang="en-NZ" sz="1800" dirty="0" smtClean="0"/>
              <a:t>Implicit </a:t>
            </a:r>
            <a:r>
              <a:rPr lang="el-GR" sz="1800" dirty="0" smtClean="0"/>
              <a:t>σ</a:t>
            </a:r>
            <a:r>
              <a:rPr lang="en-NZ" sz="1800" baseline="-25000" dirty="0" smtClean="0"/>
              <a:t>(GC)H</a:t>
            </a:r>
            <a:r>
              <a:rPr lang="en-NZ" sz="1800" dirty="0" smtClean="0"/>
              <a:t>≈0.40</a:t>
            </a:r>
          </a:p>
          <a:p>
            <a:r>
              <a:rPr lang="en-NZ" sz="2000" dirty="0" smtClean="0"/>
              <a:t>ESSAM: </a:t>
            </a:r>
            <a:r>
              <a:rPr lang="en-NZ" sz="1800" dirty="0" smtClean="0"/>
              <a:t>Need </a:t>
            </a:r>
            <a:r>
              <a:rPr lang="el-GR" sz="1800" dirty="0" smtClean="0"/>
              <a:t>σ</a:t>
            </a:r>
            <a:r>
              <a:rPr lang="en-NZ" sz="1800" baseline="-25000" dirty="0" smtClean="0"/>
              <a:t>GC</a:t>
            </a:r>
            <a:r>
              <a:rPr lang="en-NZ" sz="1800" dirty="0" smtClean="0"/>
              <a:t>≈0.85 to get Evans’ result: Scenario 2</a:t>
            </a:r>
            <a:endParaRPr lang="en-NZ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3933056"/>
            <a:ext cx="360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MED: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Electricity price up 9.4%, but no change in demand. </a:t>
            </a:r>
            <a:br>
              <a:rPr lang="en-NZ" sz="1800" dirty="0" smtClean="0"/>
            </a:br>
            <a:r>
              <a:rPr lang="en-NZ" sz="1800" dirty="0" smtClean="0"/>
              <a:t>ESSAM: -3.0%, Evans: -4.1%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Change in coal generation by assumption.</a:t>
            </a:r>
            <a:endParaRPr lang="en-NZ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915816" y="1412776"/>
            <a:ext cx="1080120" cy="31683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995936" y="1412776"/>
            <a:ext cx="792088" cy="31683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76802" name="Document" r:id="rId3" imgW="2601000" imgH="1137600" progId="Word.Document.8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2339752" y="260648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Coal-Gas Substitution</a:t>
            </a:r>
            <a:endParaRPr lang="en-NZ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196752"/>
            <a:ext cx="691276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Is an elasticity sensible?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Short run v long run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err="1" smtClean="0"/>
              <a:t>Huntly</a:t>
            </a:r>
            <a:r>
              <a:rPr lang="en-NZ" sz="1800" dirty="0" smtClean="0"/>
              <a:t>, old and inefficient (dual fuel, fast switching)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800" dirty="0" smtClean="0"/>
              <a:t>Choice of new thermal: location, resource consent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5322</TotalTime>
  <Words>240</Words>
  <Application>Microsoft Office PowerPoint</Application>
  <PresentationFormat>On-screen Show (4:3)</PresentationFormat>
  <Paragraphs>76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Document</vt:lpstr>
      <vt:lpstr>The Effects of a Carbon Charge on Electricity Generation – Comparing Two Models  Presentation to  Motu Climate Economics Research Workshop   21 March 2012  Adolf Stroombergen </vt:lpstr>
      <vt:lpstr>Slide 2</vt:lpstr>
      <vt:lpstr>Slide 3</vt:lpstr>
      <vt:lpstr>Slide 4</vt:lpstr>
    </vt:vector>
  </TitlesOfParts>
  <Company>Infometrics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Module</dc:title>
  <dc:creator>Adolf Stroombergen</dc:creator>
  <cp:lastModifiedBy>Adolf </cp:lastModifiedBy>
  <cp:revision>470</cp:revision>
  <cp:lastPrinted>2000-03-15T20:31:37Z</cp:lastPrinted>
  <dcterms:created xsi:type="dcterms:W3CDTF">2000-03-13T02:37:33Z</dcterms:created>
  <dcterms:modified xsi:type="dcterms:W3CDTF">2012-03-16T00:07:01Z</dcterms:modified>
</cp:coreProperties>
</file>