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265" r:id="rId16"/>
    <p:sldId id="311" r:id="rId17"/>
    <p:sldId id="313" r:id="rId18"/>
    <p:sldId id="314" r:id="rId19"/>
    <p:sldId id="315" r:id="rId20"/>
    <p:sldId id="272" r:id="rId21"/>
    <p:sldId id="277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Daigneault" initials="A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9CDBB-13E5-49A6-8AFF-8B0959F9E3B7}" type="datetimeFigureOut">
              <a:rPr lang="en-NZ" smtClean="0"/>
              <a:pPr/>
              <a:t>19/03/2012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C652E-43EF-4B5E-89D3-F3FE56879C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9997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41233DDB-D726-4CA4-9735-3F7347F1A829}" type="datetimeFigureOut">
              <a:rPr lang="en-NZ" smtClean="0"/>
              <a:pPr/>
              <a:t>19/03/2012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88230" tIns="44115" rIns="88230" bIns="441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7A1D226-C7C1-4381-9975-D3FF236671D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535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2A441-AA12-4636-AF55-F872C9D8943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 smtClean="0"/>
              <a:t>Aggregate area of Sheep and beef change minimal, but shift does occur from dryland to irrigated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1D226-C7C1-4381-9975-D3FF236671DC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 smtClean="0"/>
              <a:t>Irrigation gains</a:t>
            </a:r>
            <a:r>
              <a:rPr lang="en-NZ" sz="1200" baseline="0" dirty="0" smtClean="0"/>
              <a:t> in GHGs </a:t>
            </a:r>
            <a:r>
              <a:rPr lang="en-NZ" sz="1200" dirty="0" smtClean="0"/>
              <a:t>from increased intensity and deforestation</a:t>
            </a:r>
          </a:p>
          <a:p>
            <a:endParaRPr lang="en-NZ" sz="1200" dirty="0" smtClean="0"/>
          </a:p>
          <a:p>
            <a:r>
              <a:rPr lang="en-NZ" sz="1200" dirty="0" smtClean="0"/>
              <a:t>Net reductions because landowners increase area of pine plantations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1D226-C7C1-4381-9975-D3FF236671DC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sz="1200" dirty="0" smtClean="0"/>
              <a:t>Baseline model assumes same proportion of pine cut per annum is re-planted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1D226-C7C1-4381-9975-D3FF236671DC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03503-E777-4B6B-89CA-17E6DFE4F7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ri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6338" y="0"/>
            <a:ext cx="347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0"/>
            <a:ext cx="113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Logo 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396081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1262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127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403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632112-397F-4608-8E82-A4330E520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EB95-E960-4C5F-BE23-4447E763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9DAF-42DF-4F7A-8144-98E40BB4B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3EEE-D00C-4AC8-9EFC-CFAF78657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7D97-84BB-475A-8ADC-E1A97BC53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8EF3-1CDD-463D-A2EB-EF9CAA473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0289-35FE-4625-B57C-1F57D8F8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F7034-6D01-4DAA-B64D-CCBBAAFB9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6C75-319A-48DD-893E-9442F563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2698-73F0-4A44-B1F8-269CB2AA9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FA02-9760-42CC-97C4-53013139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631FFAF-121F-4549-A6DB-17A359A3A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stri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96338" y="0"/>
            <a:ext cx="347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igneaulta@landcareresearch.co.n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2025" y="1519238"/>
            <a:ext cx="7398327" cy="2989882"/>
          </a:xfrm>
        </p:spPr>
        <p:txBody>
          <a:bodyPr/>
          <a:lstStyle/>
          <a:p>
            <a:r>
              <a:rPr lang="en-NZ" sz="2900" b="1" dirty="0">
                <a:solidFill>
                  <a:srgbClr val="008000"/>
                </a:solidFill>
              </a:rPr>
              <a:t>Economic Impacts of GHG and Nutrient Reduction Policies in New Zealand</a:t>
            </a:r>
            <a:r>
              <a:rPr lang="en-NZ" sz="800" b="1" dirty="0" smtClean="0">
                <a:solidFill>
                  <a:srgbClr val="008000"/>
                </a:solidFill>
              </a:rPr>
              <a:t/>
            </a:r>
            <a:br>
              <a:rPr lang="en-NZ" sz="800" b="1" dirty="0" smtClean="0">
                <a:solidFill>
                  <a:srgbClr val="008000"/>
                </a:solidFill>
              </a:rPr>
            </a:br>
            <a:r>
              <a:rPr lang="en-NZ" sz="800" b="1" dirty="0" smtClean="0">
                <a:solidFill>
                  <a:srgbClr val="008000"/>
                </a:solidFill>
              </a:rPr>
              <a:t/>
            </a:r>
            <a:br>
              <a:rPr lang="en-NZ" sz="800" b="1" dirty="0" smtClean="0">
                <a:solidFill>
                  <a:srgbClr val="008000"/>
                </a:solidFill>
              </a:rPr>
            </a:br>
            <a:r>
              <a:rPr lang="en-NZ" sz="800" b="1" dirty="0" smtClean="0">
                <a:solidFill>
                  <a:srgbClr val="008000"/>
                </a:solidFill>
              </a:rPr>
              <a:t/>
            </a:r>
            <a:br>
              <a:rPr lang="en-NZ" sz="800" b="1" dirty="0" smtClean="0">
                <a:solidFill>
                  <a:srgbClr val="008000"/>
                </a:solidFill>
              </a:rPr>
            </a:br>
            <a:r>
              <a:rPr lang="en-NZ" sz="1800" b="1" dirty="0" smtClean="0">
                <a:solidFill>
                  <a:srgbClr val="008000"/>
                </a:solidFill>
              </a:rPr>
              <a:t>Adam </a:t>
            </a:r>
            <a:r>
              <a:rPr lang="en-NZ" sz="1800" b="1" dirty="0" smtClean="0">
                <a:solidFill>
                  <a:srgbClr val="008000"/>
                </a:solidFill>
              </a:rPr>
              <a:t>Daigneault</a:t>
            </a:r>
            <a:br>
              <a:rPr lang="en-NZ" sz="1800" b="1" dirty="0" smtClean="0">
                <a:solidFill>
                  <a:srgbClr val="008000"/>
                </a:solidFill>
              </a:rPr>
            </a:br>
            <a:r>
              <a:rPr lang="en-NZ" sz="1800" b="1" i="1" dirty="0" smtClean="0">
                <a:solidFill>
                  <a:srgbClr val="008000"/>
                </a:solidFill>
              </a:rPr>
              <a:t> Landcare Research </a:t>
            </a:r>
            <a:r>
              <a:rPr lang="en-NZ" sz="1100" b="1" i="1" dirty="0" smtClean="0">
                <a:solidFill>
                  <a:srgbClr val="008000"/>
                </a:solidFill>
              </a:rPr>
              <a:t/>
            </a:r>
            <a:br>
              <a:rPr lang="en-NZ" sz="1100" b="1" i="1" dirty="0" smtClean="0">
                <a:solidFill>
                  <a:srgbClr val="008000"/>
                </a:solidFill>
              </a:rPr>
            </a:br>
            <a:r>
              <a:rPr lang="en-NZ" sz="1100" b="1" i="1" dirty="0" smtClean="0">
                <a:solidFill>
                  <a:schemeClr val="tx1"/>
                </a:solidFill>
              </a:rPr>
              <a:t/>
            </a:r>
            <a:br>
              <a:rPr lang="en-NZ" sz="1100" b="1" i="1" dirty="0" smtClean="0">
                <a:solidFill>
                  <a:schemeClr val="tx1"/>
                </a:solidFill>
              </a:rPr>
            </a:br>
            <a:r>
              <a:rPr lang="en-US" sz="1800" b="1" dirty="0" err="1" smtClean="0">
                <a:solidFill>
                  <a:schemeClr val="tx1"/>
                </a:solidFill>
              </a:rPr>
              <a:t>Motu</a:t>
            </a:r>
            <a:r>
              <a:rPr lang="en-US" sz="1800" b="1" dirty="0" smtClean="0">
                <a:solidFill>
                  <a:schemeClr val="tx1"/>
                </a:solidFill>
              </a:rPr>
              <a:t> Climate Economics Research Workshop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Wellington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20 March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2012</a:t>
            </a:r>
            <a:endParaRPr lang="en-US" sz="3600" b="1" dirty="0" smtClean="0">
              <a:solidFill>
                <a:srgbClr val="008000"/>
              </a:solidFill>
            </a:endParaRPr>
          </a:p>
        </p:txBody>
      </p:sp>
      <p:pic>
        <p:nvPicPr>
          <p:cNvPr id="6" name="Picture 5" descr="DSC00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578499"/>
            <a:ext cx="8036047" cy="1766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9935" y="6303818"/>
            <a:ext cx="816032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u="sng" baseline="30000" dirty="0" smtClean="0">
                <a:latin typeface="+mj-lt"/>
              </a:rPr>
              <a:t/>
            </a:r>
            <a:br>
              <a:rPr lang="en-NZ" sz="1600" u="sng" baseline="30000" dirty="0" smtClean="0">
                <a:latin typeface="+mj-lt"/>
              </a:rPr>
            </a:br>
            <a:r>
              <a:rPr lang="en-US" sz="1550" b="1" dirty="0" smtClean="0">
                <a:latin typeface="+mj-lt"/>
              </a:rPr>
              <a:t>This research was made possible by the generous funding of MSI &amp; MAF-SLMACC</a:t>
            </a:r>
            <a:endParaRPr lang="en-US" sz="155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91508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Manawatu Baseline Results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3073"/>
              </p:ext>
            </p:extLst>
          </p:nvPr>
        </p:nvGraphicFramePr>
        <p:xfrm>
          <a:off x="179510" y="1340768"/>
          <a:ext cx="6408715" cy="792088"/>
        </p:xfrm>
        <a:graphic>
          <a:graphicData uri="http://schemas.openxmlformats.org/drawingml/2006/table">
            <a:tbl>
              <a:tblPr/>
              <a:tblGrid>
                <a:gridCol w="1281743"/>
                <a:gridCol w="1281743"/>
                <a:gridCol w="1281743"/>
                <a:gridCol w="1281743"/>
                <a:gridCol w="1281743"/>
              </a:tblGrid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Net </a:t>
                      </a:r>
                      <a:r>
                        <a:rPr lang="en-NZ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Revenue ($ </a:t>
                      </a:r>
                      <a:r>
                        <a:rPr lang="en-NZ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million)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Total GHGs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Net GHGs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 Leaching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 Leaching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308.3 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3,156,000 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2,138,800 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5,800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370 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505872" y="2276872"/>
            <a:ext cx="2242592" cy="4248472"/>
          </a:xfrm>
        </p:spPr>
        <p:txBody>
          <a:bodyPr/>
          <a:lstStyle/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smtClean="0"/>
              <a:t>Minimal irrigation for dairy on flats</a:t>
            </a:r>
          </a:p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smtClean="0"/>
              <a:t>Sheep &amp; beef dominant enterprise</a:t>
            </a:r>
          </a:p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smtClean="0"/>
              <a:t>DOC &amp; scrub mostly in hills </a:t>
            </a:r>
          </a:p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smtClean="0"/>
              <a:t>Sequestration in native vegetation on scrub reduces net GHGs by about 15%</a:t>
            </a:r>
            <a:endParaRPr lang="en-NZ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640903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3132"/>
            <a:ext cx="6418916" cy="440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91508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Hurunui/</a:t>
            </a:r>
            <a:r>
              <a:rPr lang="en-NZ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Waiau</a:t>
            </a:r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Baseline Results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22005"/>
              </p:ext>
            </p:extLst>
          </p:nvPr>
        </p:nvGraphicFramePr>
        <p:xfrm>
          <a:off x="179510" y="1340768"/>
          <a:ext cx="6408715" cy="792088"/>
        </p:xfrm>
        <a:graphic>
          <a:graphicData uri="http://schemas.openxmlformats.org/drawingml/2006/table">
            <a:tbl>
              <a:tblPr/>
              <a:tblGrid>
                <a:gridCol w="1281743"/>
                <a:gridCol w="1281743"/>
                <a:gridCol w="1281743"/>
                <a:gridCol w="1281743"/>
                <a:gridCol w="1281743"/>
              </a:tblGrid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Net </a:t>
                      </a:r>
                      <a:r>
                        <a:rPr lang="en-NZ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Revenue </a:t>
                      </a:r>
                      <a:r>
                        <a:rPr lang="en-NZ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($ million)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Total GHGs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Net GHGs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 Leaching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 Leaching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250.3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1,531,000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924,000 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3,040 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505872" y="2276872"/>
            <a:ext cx="2314600" cy="4248472"/>
          </a:xfrm>
        </p:spPr>
        <p:txBody>
          <a:bodyPr/>
          <a:lstStyle/>
          <a:p>
            <a:pPr marL="176213" indent="1588">
              <a:spcAft>
                <a:spcPts val="1200"/>
              </a:spcAft>
              <a:buNone/>
            </a:pPr>
            <a:r>
              <a:rPr lang="en-NZ" sz="1800" dirty="0" smtClean="0"/>
              <a:t>Most irrigation on plains</a:t>
            </a:r>
          </a:p>
          <a:p>
            <a:pPr marL="176213" indent="1588">
              <a:spcAft>
                <a:spcPts val="1200"/>
              </a:spcAft>
              <a:buNone/>
            </a:pPr>
            <a:r>
              <a:rPr lang="en-NZ" sz="1800" dirty="0" smtClean="0"/>
              <a:t>Sheep &amp; beef dominant enterprise</a:t>
            </a:r>
          </a:p>
          <a:p>
            <a:pPr marL="176213" indent="1588">
              <a:spcAft>
                <a:spcPts val="1200"/>
              </a:spcAft>
              <a:buNone/>
            </a:pPr>
            <a:r>
              <a:rPr lang="en-NZ" sz="1800" dirty="0" smtClean="0"/>
              <a:t>Dairy, arable &amp; pine plantations in plains</a:t>
            </a:r>
          </a:p>
          <a:p>
            <a:pPr marL="176213" indent="1588">
              <a:spcAft>
                <a:spcPts val="1200"/>
              </a:spcAft>
              <a:buNone/>
            </a:pPr>
            <a:r>
              <a:rPr lang="en-NZ" sz="1800" dirty="0" smtClean="0"/>
              <a:t>DOC dominates hills</a:t>
            </a:r>
          </a:p>
          <a:p>
            <a:pPr marL="176213" indent="1588">
              <a:spcAft>
                <a:spcPts val="1200"/>
              </a:spcAft>
              <a:buNone/>
            </a:pPr>
            <a:r>
              <a:rPr lang="en-NZ" sz="1800" dirty="0" smtClean="0"/>
              <a:t>Forest carbon sequestration reduces net GHGs</a:t>
            </a:r>
            <a:endParaRPr lang="en-NZ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62452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8" y="2276872"/>
            <a:ext cx="640181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Catchment Revenue Impacts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652120" y="1988840"/>
            <a:ext cx="2880320" cy="43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1588">
              <a:spcAft>
                <a:spcPts val="3000"/>
              </a:spcAft>
              <a:buNone/>
            </a:pPr>
            <a:r>
              <a:rPr lang="en-NZ" dirty="0" smtClean="0"/>
              <a:t>Policies reduce revenue for all regions relative to baseline</a:t>
            </a:r>
          </a:p>
          <a:p>
            <a:pPr marL="176213" indent="1588">
              <a:spcAft>
                <a:spcPts val="3000"/>
              </a:spcAft>
              <a:buNone/>
            </a:pPr>
            <a:r>
              <a:rPr lang="en-NZ" dirty="0" err="1" smtClean="0"/>
              <a:t>Manawatu</a:t>
            </a:r>
            <a:r>
              <a:rPr lang="en-NZ" dirty="0" smtClean="0"/>
              <a:t> impacted more by </a:t>
            </a:r>
            <a:r>
              <a:rPr lang="en-NZ" dirty="0" err="1" smtClean="0"/>
              <a:t>AgETS</a:t>
            </a:r>
            <a:r>
              <a:rPr lang="en-NZ" dirty="0" smtClean="0"/>
              <a:t> </a:t>
            </a:r>
          </a:p>
          <a:p>
            <a:pPr marL="176213" indent="1588">
              <a:spcAft>
                <a:spcPts val="3000"/>
              </a:spcAft>
              <a:buNone/>
            </a:pPr>
            <a:r>
              <a:rPr lang="en-NZ" dirty="0" smtClean="0"/>
              <a:t>Major portion of lost revenue is on plains/flats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1076"/>
            <a:ext cx="5040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Aggregate Enterprise Area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4168" y="1268760"/>
            <a:ext cx="2664296" cy="5400600"/>
          </a:xfrm>
        </p:spPr>
        <p:txBody>
          <a:bodyPr/>
          <a:lstStyle/>
          <a:p>
            <a:pPr marL="176213" indent="1588">
              <a:spcBef>
                <a:spcPts val="0"/>
              </a:spcBef>
              <a:spcAft>
                <a:spcPts val="2400"/>
              </a:spcAft>
              <a:buNone/>
            </a:pPr>
            <a:r>
              <a:rPr lang="en-NZ" sz="1800" dirty="0" smtClean="0"/>
              <a:t>Policies promote expansion of forests, scrub &amp; arable land</a:t>
            </a:r>
          </a:p>
          <a:p>
            <a:pPr marL="176213" indent="1588">
              <a:spcBef>
                <a:spcPts val="0"/>
              </a:spcBef>
              <a:spcAft>
                <a:spcPts val="2400"/>
              </a:spcAft>
              <a:buNone/>
            </a:pPr>
            <a:r>
              <a:rPr lang="en-NZ" sz="1800" dirty="0" smtClean="0"/>
              <a:t>Greater enterprise changes in </a:t>
            </a:r>
            <a:r>
              <a:rPr lang="en-NZ" sz="1800" dirty="0" err="1" smtClean="0"/>
              <a:t>Manawatu</a:t>
            </a:r>
            <a:endParaRPr lang="en-NZ" sz="1800" dirty="0" smtClean="0"/>
          </a:p>
          <a:p>
            <a:pPr marL="176213" indent="1588">
              <a:spcBef>
                <a:spcPts val="0"/>
              </a:spcBef>
              <a:spcAft>
                <a:spcPts val="2400"/>
              </a:spcAft>
              <a:buNone/>
            </a:pPr>
            <a:r>
              <a:rPr lang="en-NZ" sz="1800" dirty="0" smtClean="0"/>
              <a:t>Pastoral enterprises decrease with carbon price</a:t>
            </a:r>
          </a:p>
          <a:p>
            <a:pPr marL="176213" indent="1588">
              <a:spcBef>
                <a:spcPts val="0"/>
              </a:spcBef>
              <a:spcAft>
                <a:spcPts val="2400"/>
              </a:spcAft>
              <a:buNone/>
            </a:pPr>
            <a:r>
              <a:rPr lang="en-NZ" sz="1800" dirty="0" smtClean="0"/>
              <a:t>Arable land becomes relatively more profitable because less GHG intensive</a:t>
            </a:r>
          </a:p>
          <a:p>
            <a:pPr marL="176213" indent="1588">
              <a:spcBef>
                <a:spcPts val="0"/>
              </a:spcBef>
              <a:spcAft>
                <a:spcPts val="2400"/>
              </a:spcAft>
              <a:buNone/>
            </a:pPr>
            <a:r>
              <a:rPr lang="en-NZ" sz="1800" dirty="0" smtClean="0"/>
              <a:t>Nutrient policy limits conversion to arable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6800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2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Catchment-level GHG Impacts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57800" y="1484784"/>
            <a:ext cx="2602632" cy="4320480"/>
          </a:xfrm>
        </p:spPr>
        <p:txBody>
          <a:bodyPr/>
          <a:lstStyle/>
          <a:p>
            <a:pPr marL="176213" indent="1588">
              <a:buNone/>
            </a:pPr>
            <a:r>
              <a:rPr lang="en-NZ" sz="1800" dirty="0" smtClean="0"/>
              <a:t>Both Ag ETS &amp; nutrient policy scenarios effective at reducing GHGs</a:t>
            </a:r>
          </a:p>
          <a:p>
            <a:pPr marL="176213" indent="1588">
              <a:buNone/>
            </a:pPr>
            <a:endParaRPr lang="en-NZ" sz="1800" dirty="0" smtClean="0"/>
          </a:p>
          <a:p>
            <a:pPr marL="176213" indent="1588">
              <a:buNone/>
            </a:pPr>
            <a:r>
              <a:rPr lang="en-NZ" sz="1800" smtClean="0"/>
              <a:t>Change </a:t>
            </a:r>
            <a:r>
              <a:rPr lang="en-NZ" sz="1800" dirty="0" smtClean="0"/>
              <a:t>in net GHGs dramatically higher because of expanded forest/scrub</a:t>
            </a:r>
          </a:p>
          <a:p>
            <a:pPr marL="176213" indent="1588">
              <a:buNone/>
            </a:pPr>
            <a:endParaRPr lang="en-NZ" sz="1800" dirty="0" smtClean="0"/>
          </a:p>
          <a:p>
            <a:pPr marL="176213" indent="1588">
              <a:buNone/>
            </a:pPr>
            <a:endParaRPr lang="en-NZ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7504" y="645333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Note: </a:t>
            </a:r>
            <a:r>
              <a:rPr lang="en-NZ" dirty="0" smtClean="0"/>
              <a:t>Net GHGs account for change in forest carbon sequestration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23963"/>
            <a:ext cx="4975522" cy="508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25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Breakout of GHGs (tons CO</a:t>
            </a:r>
            <a:r>
              <a:rPr lang="en-NZ" sz="3600" baseline="-25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8224" y="1196752"/>
            <a:ext cx="2232248" cy="5256584"/>
          </a:xfrm>
        </p:spPr>
        <p:txBody>
          <a:bodyPr/>
          <a:lstStyle/>
          <a:p>
            <a:pPr marL="176213" indent="-176213"/>
            <a:r>
              <a:rPr lang="en-NZ" sz="1600" dirty="0" smtClean="0"/>
              <a:t>Proportion of emissions roughly match latest national GHG inventory figures</a:t>
            </a:r>
          </a:p>
          <a:p>
            <a:pPr marL="176213" indent="-176213"/>
            <a:endParaRPr lang="en-NZ" sz="1600" dirty="0" smtClean="0"/>
          </a:p>
          <a:p>
            <a:pPr marL="176213" indent="-176213"/>
            <a:r>
              <a:rPr lang="en-NZ" sz="1600" dirty="0" smtClean="0"/>
              <a:t>Emissions dominated by pastoral production</a:t>
            </a:r>
          </a:p>
          <a:p>
            <a:pPr marL="176213" indent="-176213"/>
            <a:endParaRPr lang="en-NZ" sz="1600" dirty="0" smtClean="0"/>
          </a:p>
          <a:p>
            <a:pPr marL="176213" indent="-176213"/>
            <a:r>
              <a:rPr lang="en-NZ" sz="1600" dirty="0" smtClean="0"/>
              <a:t>Baseline forest carbon seq. primarily from native forests</a:t>
            </a:r>
          </a:p>
          <a:p>
            <a:pPr marL="176213" indent="-176213"/>
            <a:endParaRPr lang="en-NZ" sz="1600" dirty="0" smtClean="0"/>
          </a:p>
          <a:p>
            <a:pPr marL="176213" indent="-176213"/>
            <a:r>
              <a:rPr lang="en-NZ" sz="1600" dirty="0" smtClean="0"/>
              <a:t>Policy scenario forest seq. from new pine or scrub land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6380163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 Impacts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6136" y="1052736"/>
            <a:ext cx="2602632" cy="5328592"/>
          </a:xfrm>
        </p:spPr>
        <p:txBody>
          <a:bodyPr/>
          <a:lstStyle/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smtClean="0"/>
              <a:t>Adding carbon price reduces nutrient loadings for Hurunui </a:t>
            </a:r>
            <a:r>
              <a:rPr lang="en-NZ" sz="1800" i="1" u="sng" dirty="0" smtClean="0"/>
              <a:t>but not </a:t>
            </a:r>
            <a:r>
              <a:rPr lang="en-NZ" sz="1800" dirty="0" err="1" smtClean="0"/>
              <a:t>Manawatu</a:t>
            </a:r>
            <a:endParaRPr lang="en-NZ" sz="1800" dirty="0" smtClean="0"/>
          </a:p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smtClean="0"/>
              <a:t>Manawatu </a:t>
            </a:r>
            <a:r>
              <a:rPr lang="en-NZ" sz="1800" dirty="0" smtClean="0">
                <a:sym typeface="Wingdings" pitchFamily="2" charset="2"/>
              </a:rPr>
              <a:t> Greater changes in P</a:t>
            </a:r>
          </a:p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err="1" smtClean="0">
                <a:sym typeface="Wingdings" pitchFamily="2" charset="2"/>
              </a:rPr>
              <a:t>Hur</a:t>
            </a:r>
            <a:r>
              <a:rPr lang="en-NZ" sz="1800" dirty="0" smtClean="0">
                <a:sym typeface="Wingdings" pitchFamily="2" charset="2"/>
              </a:rPr>
              <a:t>/</a:t>
            </a:r>
            <a:r>
              <a:rPr lang="en-NZ" sz="1800" dirty="0" err="1" smtClean="0">
                <a:sym typeface="Wingdings" pitchFamily="2" charset="2"/>
              </a:rPr>
              <a:t>Waiau</a:t>
            </a:r>
            <a:r>
              <a:rPr lang="en-NZ" sz="1800" dirty="0" smtClean="0">
                <a:sym typeface="Wingdings" pitchFamily="2" charset="2"/>
              </a:rPr>
              <a:t>  Greater changes in N</a:t>
            </a:r>
          </a:p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smtClean="0">
                <a:sym typeface="Wingdings" pitchFamily="2" charset="2"/>
              </a:rPr>
              <a:t>Difference is area of key enterprises in catchment &amp; mitigation options available</a:t>
            </a:r>
            <a:endParaRPr lang="en-NZ" sz="1800" dirty="0" smtClean="0"/>
          </a:p>
          <a:p>
            <a:pPr marL="176213" indent="1588">
              <a:spcBef>
                <a:spcPts val="0"/>
              </a:spcBef>
              <a:spcAft>
                <a:spcPts val="1200"/>
              </a:spcAft>
              <a:buNone/>
            </a:pPr>
            <a:r>
              <a:rPr lang="en-NZ" sz="1800" dirty="0" err="1" smtClean="0"/>
              <a:t>AgETS</a:t>
            </a:r>
            <a:r>
              <a:rPr lang="en-NZ" sz="1800" dirty="0" smtClean="0"/>
              <a:t> alone might not help meet nutrient loading targets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472608" cy="547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en-NZ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with Irrigation</a:t>
            </a:r>
            <a:endParaRPr lang="en-NZ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241776"/>
              </p:ext>
            </p:extLst>
          </p:nvPr>
        </p:nvGraphicFramePr>
        <p:xfrm>
          <a:off x="539552" y="1772816"/>
          <a:ext cx="7560842" cy="1861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062"/>
                <a:gridCol w="1176956"/>
                <a:gridCol w="1176956"/>
                <a:gridCol w="1176956"/>
                <a:gridCol w="1176956"/>
                <a:gridCol w="1176956"/>
              </a:tblGrid>
              <a:tr h="6981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Scenario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Revenue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(millions)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GHG Emissions (tons CO2e)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leaching (tons)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loss (tons)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Irrigated Area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(ha)</a:t>
                      </a:r>
                    </a:p>
                  </a:txBody>
                  <a:tcPr marL="68580" marR="68580" marT="0" marB="0" anchor="ctr"/>
                </a:tc>
              </a:tr>
              <a:tr h="232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1,531,000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3,057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31,800</a:t>
                      </a:r>
                    </a:p>
                  </a:txBody>
                  <a:tcPr marL="68580" marR="68580" marT="0" marB="0" anchor="b"/>
                </a:tc>
              </a:tr>
              <a:tr h="232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68580" marR="68580" marT="0" marB="0" anchor="b"/>
                </a:tc>
              </a:tr>
              <a:tr h="232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IRR_GHG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68580" marR="68580" marT="0" marB="0" anchor="b"/>
                </a:tc>
              </a:tr>
              <a:tr h="232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 _NUT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-20%</a:t>
                      </a:r>
                      <a:endParaRPr lang="en-NZ" sz="12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-20%</a:t>
                      </a:r>
                      <a:endParaRPr lang="en-NZ" sz="12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68580" marR="68580" marT="0" marB="0" anchor="b"/>
                </a:tc>
              </a:tr>
              <a:tr h="232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IRR_GHG_NUT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-20%</a:t>
                      </a:r>
                      <a:endParaRPr lang="en-NZ" sz="12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  <a:r>
                        <a:rPr lang="en-NZ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378904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NZ" dirty="0" smtClean="0"/>
              <a:t>Irrigation without regulation increases production and revenue but also environmental outputs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NZ" dirty="0" smtClean="0"/>
              <a:t>With GHG tax, emissions go down and nutrients are held around pre-irrigation levels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NZ" dirty="0" smtClean="0"/>
              <a:t>With nutrient policy, GHGs reduced as much as nutrients with less revenue impact</a:t>
            </a:r>
          </a:p>
          <a:p>
            <a:pPr lvl="1"/>
            <a:r>
              <a:rPr lang="en-NZ" dirty="0" smtClean="0"/>
              <a:t>- Less irrigation is taken up though as a result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NZ" dirty="0" smtClean="0"/>
              <a:t>With multiple regulation policy, significant reductions in all metrics </a:t>
            </a:r>
          </a:p>
          <a:p>
            <a:pPr lvl="1"/>
            <a:r>
              <a:rPr lang="en-NZ" dirty="0" smtClean="0"/>
              <a:t>- Net revenue impacted almost as much as policy with no added irrigation</a:t>
            </a:r>
          </a:p>
          <a:p>
            <a:pPr marL="534988" lvl="1" indent="-177800">
              <a:buFont typeface="Arial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06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NZ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</a:t>
            </a:r>
            <a:r>
              <a:rPr lang="en-NZ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– Irrigation and Policy</a:t>
            </a:r>
            <a:endParaRPr lang="en-NZ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822" y="1268760"/>
            <a:ext cx="2304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Nearly all irrigation increases in Hurunui Plains</a:t>
            </a:r>
          </a:p>
          <a:p>
            <a:endParaRPr lang="en-NZ" sz="1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Increases irrigated sheep and beef, dairy, arable</a:t>
            </a:r>
          </a:p>
          <a:p>
            <a:pPr marL="177800" indent="-177800">
              <a:buFont typeface="Arial" pitchFamily="34" charset="0"/>
              <a:buChar char="•"/>
            </a:pPr>
            <a:endParaRPr lang="en-NZ" sz="1400" dirty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Reduction in dry land sheep and beef, forest</a:t>
            </a:r>
          </a:p>
          <a:p>
            <a:endParaRPr lang="en-NZ" sz="1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Environmental policies reduce dry land sheep and beef and dairy</a:t>
            </a:r>
          </a:p>
          <a:p>
            <a:pPr marL="177800" indent="-177800">
              <a:buFont typeface="Arial" pitchFamily="34" charset="0"/>
              <a:buChar char="•"/>
            </a:pPr>
            <a:endParaRPr lang="en-NZ" sz="1400" dirty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GHG policy –Changes in Plains</a:t>
            </a:r>
          </a:p>
          <a:p>
            <a:pPr marL="177800" indent="-177800">
              <a:buFont typeface="Arial" pitchFamily="34" charset="0"/>
              <a:buChar char="•"/>
            </a:pPr>
            <a:endParaRPr lang="en-NZ" sz="1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Nutrients – Changes equally in Plains and Foothills  </a:t>
            </a:r>
          </a:p>
          <a:p>
            <a:pPr marL="177800" indent="-177800">
              <a:buFont typeface="Arial" pitchFamily="34" charset="0"/>
              <a:buChar char="•"/>
            </a:pPr>
            <a:endParaRPr lang="en-NZ" sz="1400" dirty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Dual policy – similar to nutrients </a:t>
            </a:r>
            <a:endParaRPr lang="en-NZ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832648" cy="48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7" y="1202085"/>
            <a:ext cx="5826285" cy="48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GHG Emissions – Irrigation and Policy</a:t>
            </a:r>
            <a:endParaRPr lang="en-NZ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1484784"/>
            <a:ext cx="20162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Irrigation increases GHGs, in 2 ways</a:t>
            </a:r>
          </a:p>
          <a:p>
            <a:pPr marL="285750" lvl="1" indent="-200025">
              <a:buFont typeface="Arial" pitchFamily="34" charset="0"/>
              <a:buChar char="─"/>
            </a:pPr>
            <a:r>
              <a:rPr lang="en-NZ" sz="1400" dirty="0" smtClean="0"/>
              <a:t>Increase in farm based emissions</a:t>
            </a:r>
          </a:p>
          <a:p>
            <a:pPr marL="285750" lvl="1" indent="-200025">
              <a:buFont typeface="Arial" pitchFamily="34" charset="0"/>
              <a:buChar char="─"/>
            </a:pPr>
            <a:r>
              <a:rPr lang="en-NZ" sz="1400" dirty="0" smtClean="0"/>
              <a:t>Decrease in forest carbon </a:t>
            </a:r>
            <a:r>
              <a:rPr lang="en-NZ" sz="1400" dirty="0"/>
              <a:t>sink</a:t>
            </a:r>
          </a:p>
          <a:p>
            <a:pPr marL="85725" lvl="1"/>
            <a:endParaRPr lang="en-NZ" sz="1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GHG policy reduces emissions and promote forest carbon sequestration</a:t>
            </a:r>
          </a:p>
          <a:p>
            <a:r>
              <a:rPr lang="en-NZ" sz="1400" dirty="0" smtClean="0"/>
              <a:t> </a:t>
            </a:r>
            <a:endParaRPr lang="en-NZ" sz="1400" dirty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Nutrient policy promotes even more forestry</a:t>
            </a:r>
          </a:p>
          <a:p>
            <a:endParaRPr lang="en-NZ" sz="1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NZ" sz="1400" dirty="0" smtClean="0"/>
              <a:t>Dual policy has most dramatic effect</a:t>
            </a:r>
          </a:p>
          <a:p>
            <a:pPr marL="177800" indent="-177800">
              <a:buFont typeface="Arial" pitchFamily="34" charset="0"/>
              <a:buChar char="•"/>
            </a:pPr>
            <a:endParaRPr lang="en-N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496296" cy="505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1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NZ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3285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2400" dirty="0" smtClean="0"/>
              <a:t>Global </a:t>
            </a:r>
            <a:r>
              <a:rPr lang="en-NZ" sz="2400" dirty="0" smtClean="0"/>
              <a:t>market pressures to enhance farm output through intensive farming practices (e.g., fertilizer, irrigation, etc.)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2400" dirty="0" smtClean="0"/>
              <a:t>Intensive land-based enterprises are large contributors of greenhouse gases (GHGs), nutrient and sediment runoff to waterways, etc.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2400" dirty="0" smtClean="0"/>
              <a:t>National </a:t>
            </a:r>
            <a:r>
              <a:rPr lang="en-NZ" sz="2400" dirty="0" smtClean="0"/>
              <a:t>level </a:t>
            </a:r>
            <a:r>
              <a:rPr lang="en-NZ" sz="2400" dirty="0" smtClean="0"/>
              <a:t>emissions trading scheme (ETS)</a:t>
            </a:r>
            <a:endParaRPr lang="en-NZ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2400" dirty="0" smtClean="0"/>
              <a:t>Targeted </a:t>
            </a:r>
            <a:r>
              <a:rPr lang="en-NZ" sz="2400" dirty="0" smtClean="0"/>
              <a:t>water </a:t>
            </a:r>
            <a:r>
              <a:rPr lang="en-NZ" sz="2400" dirty="0" smtClean="0"/>
              <a:t>policies at regional </a:t>
            </a:r>
            <a:r>
              <a:rPr lang="en-NZ" sz="2400" dirty="0" smtClean="0"/>
              <a:t>scale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NZ" sz="2000" dirty="0" smtClean="0"/>
              <a:t>Nutrient reduction and increased irrigation</a:t>
            </a:r>
            <a:endParaRPr lang="en-NZ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2400" dirty="0" smtClean="0"/>
              <a:t>We use forest and agriculture regional model (NZ FARM) to estimate impacts of two large catchments in NZ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NZ" sz="2000" dirty="0" smtClean="0"/>
              <a:t>Hurunui/Waiau catchment, South Island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NZ" sz="2000" dirty="0" err="1" smtClean="0"/>
              <a:t>Manawatu</a:t>
            </a:r>
            <a:r>
              <a:rPr lang="en-NZ" sz="2000" dirty="0" smtClean="0"/>
              <a:t> catchment, North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25345" cy="1143000"/>
          </a:xfrm>
        </p:spPr>
        <p:txBody>
          <a:bodyPr/>
          <a:lstStyle/>
          <a:p>
            <a:r>
              <a:rPr lang="en-N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832"/>
            <a:ext cx="8229600" cy="522151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NZ" sz="2400" dirty="0" smtClean="0"/>
              <a:t>Co-benefits of nutrient reduction policy do exist at catchment level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NZ" sz="2400" dirty="0" smtClean="0"/>
              <a:t>Analysis shows that there may not be a ‘win-win’ scenario for reduction in GHGs &amp; nutrients </a:t>
            </a:r>
            <a:r>
              <a:rPr lang="en-NZ" sz="2400" dirty="0" smtClean="0"/>
              <a:t>with stand-alone policy</a:t>
            </a:r>
            <a:endParaRPr lang="en-NZ" sz="2400" dirty="0" smtClean="0"/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NZ" sz="2000" dirty="0" smtClean="0"/>
              <a:t>Nutrient policy reduces GHGs but not vice versa.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NZ" sz="2000" dirty="0" smtClean="0"/>
              <a:t>Results driven by enterprise &amp; mitigation options in model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NZ" sz="2400" dirty="0"/>
              <a:t>Analysis shows </a:t>
            </a:r>
            <a:r>
              <a:rPr lang="en-NZ" sz="2400" dirty="0" smtClean="0"/>
              <a:t>that, unregulated, additional irrigation in Hurunui/Waiau could lead to more environmental outputs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NZ" sz="2000" dirty="0"/>
              <a:t>Imposing additional policy levers could reduce some of these impacts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88"/>
            <a:ext cx="82296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N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517"/>
            <a:ext cx="8229600" cy="360068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endParaRPr lang="en-NZ" sz="1800" b="1" dirty="0" smtClean="0"/>
          </a:p>
          <a:p>
            <a:pPr algn="ctr">
              <a:spcBef>
                <a:spcPts val="0"/>
              </a:spcBef>
              <a:buNone/>
            </a:pPr>
            <a:r>
              <a:rPr lang="en-NZ" sz="1800" b="1" dirty="0" smtClean="0"/>
              <a:t>Adam Daigneault</a:t>
            </a:r>
          </a:p>
          <a:p>
            <a:pPr algn="ctr">
              <a:spcBef>
                <a:spcPts val="0"/>
              </a:spcBef>
              <a:buNone/>
            </a:pPr>
            <a:r>
              <a:rPr lang="en-NZ" sz="1800" b="1" dirty="0" smtClean="0"/>
              <a:t>Economist</a:t>
            </a:r>
            <a:endParaRPr lang="en-NZ" sz="1800" b="1" dirty="0" smtClean="0"/>
          </a:p>
          <a:p>
            <a:pPr algn="ctr">
              <a:spcBef>
                <a:spcPts val="0"/>
              </a:spcBef>
              <a:buNone/>
            </a:pPr>
            <a:r>
              <a:rPr lang="en-NZ" sz="1800" b="1" dirty="0" err="1" smtClean="0"/>
              <a:t>Landcare</a:t>
            </a:r>
            <a:r>
              <a:rPr lang="en-NZ" sz="1800" b="1" dirty="0" smtClean="0"/>
              <a:t> Research</a:t>
            </a:r>
          </a:p>
          <a:p>
            <a:pPr algn="ctr">
              <a:spcBef>
                <a:spcPts val="0"/>
              </a:spcBef>
              <a:buNone/>
            </a:pPr>
            <a:r>
              <a:rPr lang="en-NZ" sz="1800" b="1" dirty="0" smtClean="0"/>
              <a:t>Auckland, New Zealand</a:t>
            </a:r>
          </a:p>
          <a:p>
            <a:pPr algn="ctr">
              <a:spcBef>
                <a:spcPts val="0"/>
              </a:spcBef>
              <a:buNone/>
            </a:pPr>
            <a:r>
              <a:rPr lang="en-NZ" sz="1800" b="1" dirty="0" smtClean="0">
                <a:hlinkClick r:id="rId3"/>
              </a:rPr>
              <a:t>daigneaulta@landcareresearch.co.nz</a:t>
            </a:r>
            <a:endParaRPr lang="en-NZ" sz="1800" b="1" dirty="0" smtClean="0"/>
          </a:p>
          <a:p>
            <a:pPr algn="ctr">
              <a:spcBef>
                <a:spcPts val="0"/>
              </a:spcBef>
              <a:buNone/>
            </a:pPr>
            <a:r>
              <a:rPr lang="en-NZ" sz="1800" b="1" dirty="0" smtClean="0"/>
              <a:t>+64 09 574 4138</a:t>
            </a:r>
          </a:p>
          <a:p>
            <a:pPr algn="ctr">
              <a:spcBef>
                <a:spcPts val="0"/>
              </a:spcBef>
              <a:buNone/>
            </a:pPr>
            <a:endParaRPr lang="en-NZ" sz="1800" b="1" dirty="0" smtClean="0"/>
          </a:p>
          <a:p>
            <a:pPr algn="ctr">
              <a:spcBef>
                <a:spcPts val="0"/>
              </a:spcBef>
              <a:buNone/>
            </a:pPr>
            <a:endParaRPr lang="en-NZ" sz="1800" b="1" dirty="0" smtClean="0"/>
          </a:p>
          <a:p>
            <a:pPr algn="ctr">
              <a:spcBef>
                <a:spcPts val="0"/>
              </a:spcBef>
              <a:buNone/>
            </a:pPr>
            <a:endParaRPr lang="en-NZ" sz="1800" b="1" dirty="0" smtClean="0"/>
          </a:p>
        </p:txBody>
      </p:sp>
      <p:pic>
        <p:nvPicPr>
          <p:cNvPr id="4" name="Picture 3" descr="DSC00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47511"/>
            <a:ext cx="9144000" cy="201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144000" cy="1143000"/>
          </a:xfrm>
        </p:spPr>
        <p:txBody>
          <a:bodyPr/>
          <a:lstStyle/>
          <a:p>
            <a:r>
              <a:rPr lang="en-NZ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N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45624" cy="2088232"/>
          </a:xfrm>
        </p:spPr>
        <p:txBody>
          <a:bodyPr/>
          <a:lstStyle/>
          <a:p>
            <a:r>
              <a:rPr lang="en-NZ" sz="2400" dirty="0" smtClean="0"/>
              <a:t>Estimate catchment-level impacts of imposing NZ-ETS and/or nutrient reduction policy on agricultural production </a:t>
            </a:r>
          </a:p>
          <a:p>
            <a:r>
              <a:rPr lang="en-NZ" sz="2400" dirty="0" smtClean="0"/>
              <a:t>Policy scenarios:</a:t>
            </a:r>
          </a:p>
          <a:p>
            <a:pPr lvl="1">
              <a:buNone/>
            </a:pPr>
            <a:r>
              <a:rPr lang="en-NZ" sz="1800" dirty="0" smtClean="0">
                <a:solidFill>
                  <a:srgbClr val="008000"/>
                </a:solidFill>
                <a:ea typeface="+mj-ea"/>
                <a:cs typeface="+mj-cs"/>
              </a:rPr>
              <a:t>Baseline</a:t>
            </a:r>
            <a:r>
              <a:rPr lang="en-NZ" sz="1800" dirty="0" smtClean="0"/>
              <a:t>: No agricultural ETS, no nutrient constraints</a:t>
            </a:r>
          </a:p>
          <a:p>
            <a:pPr lvl="1">
              <a:buNone/>
            </a:pPr>
            <a:r>
              <a:rPr lang="en-NZ" sz="1800" dirty="0" err="1" smtClean="0">
                <a:solidFill>
                  <a:srgbClr val="008000"/>
                </a:solidFill>
                <a:ea typeface="+mj-ea"/>
                <a:cs typeface="+mj-cs"/>
              </a:rPr>
              <a:t>AgETS</a:t>
            </a:r>
            <a:r>
              <a:rPr lang="en-NZ" sz="1800" dirty="0" smtClean="0"/>
              <a:t>: $25/tCO</a:t>
            </a:r>
            <a:r>
              <a:rPr lang="en-NZ" sz="1800" baseline="-25000" dirty="0" smtClean="0"/>
              <a:t>2</a:t>
            </a:r>
            <a:r>
              <a:rPr lang="en-NZ" sz="1800" dirty="0" smtClean="0"/>
              <a:t>e for all on-farm emissions/sequestration</a:t>
            </a:r>
          </a:p>
          <a:p>
            <a:pPr lvl="1">
              <a:buNone/>
            </a:pPr>
            <a:r>
              <a:rPr lang="en-NZ" sz="1800" dirty="0" smtClean="0">
                <a:solidFill>
                  <a:srgbClr val="008000"/>
                </a:solidFill>
              </a:rPr>
              <a:t>Nutrient</a:t>
            </a:r>
            <a:r>
              <a:rPr lang="en-NZ" sz="1800" dirty="0" smtClean="0"/>
              <a:t>: Catchment-level nutrient constraint at 80% of baseline</a:t>
            </a:r>
          </a:p>
          <a:p>
            <a:pPr lvl="1">
              <a:buNone/>
            </a:pPr>
            <a:r>
              <a:rPr lang="en-NZ" sz="1800" dirty="0" err="1" smtClean="0">
                <a:solidFill>
                  <a:srgbClr val="008000"/>
                </a:solidFill>
              </a:rPr>
              <a:t>AgETS_NUT</a:t>
            </a:r>
            <a:r>
              <a:rPr lang="en-NZ" sz="1800" dirty="0" smtClean="0"/>
              <a:t>: </a:t>
            </a:r>
            <a:r>
              <a:rPr lang="en-NZ" sz="1800" dirty="0" smtClean="0"/>
              <a:t>Agriculture </a:t>
            </a:r>
            <a:r>
              <a:rPr lang="en-NZ" sz="1800" dirty="0" smtClean="0"/>
              <a:t>ETS &amp; nutrient constraint policy </a:t>
            </a:r>
          </a:p>
          <a:p>
            <a:pPr lvl="1">
              <a:buNone/>
            </a:pPr>
            <a:endParaRPr lang="en-NZ" sz="2000" dirty="0"/>
          </a:p>
          <a:p>
            <a:pPr lvl="1">
              <a:buNone/>
            </a:pPr>
            <a:endParaRPr lang="en-NZ" sz="2000" dirty="0" smtClean="0"/>
          </a:p>
          <a:p>
            <a:pPr lvl="1">
              <a:buNone/>
            </a:pPr>
            <a:endParaRPr lang="en-NZ" sz="2000" dirty="0" smtClean="0"/>
          </a:p>
          <a:p>
            <a:pPr lvl="1">
              <a:buNone/>
            </a:pPr>
            <a:endParaRPr lang="en-NZ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51704"/>
              </p:ext>
            </p:extLst>
          </p:nvPr>
        </p:nvGraphicFramePr>
        <p:xfrm>
          <a:off x="2051720" y="4221088"/>
          <a:ext cx="4827966" cy="232714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35050"/>
                <a:gridCol w="1546458"/>
                <a:gridCol w="1546458"/>
              </a:tblGrid>
              <a:tr h="1184690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u="none" strike="noStrike" dirty="0" smtClean="0">
                          <a:latin typeface="Calibri" pitchFamily="34" charset="0"/>
                        </a:rPr>
                        <a:t>Scenario</a:t>
                      </a:r>
                      <a:endParaRPr lang="en-NZ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GHG 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Price on</a:t>
                      </a:r>
                      <a:r>
                        <a:rPr lang="en-US" sz="1800" b="1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Ag Activities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($/tCO</a:t>
                      </a:r>
                      <a:r>
                        <a:rPr lang="en-US" sz="1800" b="1" u="none" strike="noStrike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800" b="1" u="none" strike="noStrike" dirty="0" smtClean="0">
                          <a:latin typeface="Calibri" pitchFamily="34" charset="0"/>
                        </a:rPr>
                        <a:t>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u="none" strike="noStrike" dirty="0" smtClean="0">
                          <a:latin typeface="Calibri" pitchFamily="34" charset="0"/>
                        </a:rPr>
                        <a:t>Nutrient</a:t>
                      </a:r>
                    </a:p>
                    <a:p>
                      <a:pPr algn="ctr" fontAlgn="ctr"/>
                      <a:r>
                        <a:rPr lang="en-NZ" sz="1800" b="1" u="none" strike="noStrike" dirty="0" smtClean="0">
                          <a:latin typeface="Calibri" pitchFamily="34" charset="0"/>
                        </a:rPr>
                        <a:t>Caps    </a:t>
                      </a:r>
                      <a:r>
                        <a:rPr lang="en-NZ" sz="1800" b="1" u="none" strike="noStrike" baseline="0" dirty="0" smtClean="0">
                          <a:latin typeface="Calibri" pitchFamily="34" charset="0"/>
                        </a:rPr>
                        <a:t>        </a:t>
                      </a:r>
                      <a:r>
                        <a:rPr lang="en-NZ" sz="1800" b="1" u="none" strike="noStrike" dirty="0" smtClean="0">
                          <a:latin typeface="Calibri" pitchFamily="34" charset="0"/>
                        </a:rPr>
                        <a:t>(tons)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878"/>
                    </a:solidFill>
                  </a:tcPr>
                </a:tc>
              </a:tr>
              <a:tr h="267314">
                <a:tc>
                  <a:txBody>
                    <a:bodyPr/>
                    <a:lstStyle/>
                    <a:p>
                      <a:pPr marL="92075" indent="0" algn="l" defTabSz="914400" rtl="0" eaLnBrk="1" fontAlgn="b" latinLnBrk="0" hangingPunct="1"/>
                      <a:r>
                        <a:rPr lang="en-NZ" sz="1800" b="1" u="none" strike="noStrike" kern="1200" dirty="0" smtClean="0">
                          <a:latin typeface="Calibri" pitchFamily="34" charset="0"/>
                        </a:rPr>
                        <a:t>Baseline</a:t>
                      </a:r>
                      <a:endParaRPr lang="en-NZ" sz="1800" b="1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kern="1200" dirty="0" smtClean="0">
                          <a:latin typeface="Calibri" pitchFamily="34" charset="0"/>
                        </a:rPr>
                        <a:t>None</a:t>
                      </a:r>
                      <a:endParaRPr lang="en-NZ" sz="180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latin typeface="Calibri" pitchFamily="34" charset="0"/>
                        </a:rPr>
                        <a:t>None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314">
                <a:tc>
                  <a:txBody>
                    <a:bodyPr/>
                    <a:lstStyle/>
                    <a:p>
                      <a:pPr marL="92075" indent="0" algn="l" defTabSz="914400" rtl="0" eaLnBrk="1" fontAlgn="b" latinLnBrk="0" hangingPunct="1"/>
                      <a:r>
                        <a:rPr lang="en-NZ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AgETS</a:t>
                      </a:r>
                      <a:endParaRPr lang="en-NZ" sz="1800" b="1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kern="1200" dirty="0" smtClean="0">
                          <a:latin typeface="Calibri" pitchFamily="34" charset="0"/>
                        </a:rPr>
                        <a:t>$25.00 </a:t>
                      </a:r>
                      <a:endParaRPr lang="en-NZ" sz="1800" b="1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u="none" strike="noStrike" dirty="0">
                          <a:latin typeface="Calibri" pitchFamily="34" charset="0"/>
                        </a:rPr>
                        <a:t>None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6907">
                <a:tc>
                  <a:txBody>
                    <a:bodyPr/>
                    <a:lstStyle/>
                    <a:p>
                      <a:pPr marL="9207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u="none" strike="noStrike" kern="1200" dirty="0" smtClean="0">
                          <a:latin typeface="Calibri" pitchFamily="34" charset="0"/>
                        </a:rPr>
                        <a:t>Nutrient</a:t>
                      </a:r>
                      <a:endParaRPr lang="en-NZ" sz="1800" b="1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NZ" sz="1800" b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80% baseline</a:t>
                      </a:r>
                      <a:endParaRPr lang="en-NZ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907">
                <a:tc>
                  <a:txBody>
                    <a:bodyPr/>
                    <a:lstStyle/>
                    <a:p>
                      <a:pPr marL="9207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AgETS_NUT</a:t>
                      </a:r>
                      <a:endParaRPr lang="en-NZ" sz="1800" b="1" i="0" u="none" strike="noStrike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$25.00</a:t>
                      </a:r>
                      <a:endParaRPr lang="en-NZ" sz="1800" b="1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80%</a:t>
                      </a:r>
                      <a:r>
                        <a:rPr lang="en-NZ" sz="18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baseline</a:t>
                      </a:r>
                      <a:endParaRPr lang="en-NZ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4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6336705" cy="448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588224" y="1966188"/>
            <a:ext cx="2160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Total Area:</a:t>
            </a:r>
          </a:p>
          <a:p>
            <a:pPr algn="ctr"/>
            <a:r>
              <a:rPr lang="en-US" sz="2400" dirty="0" smtClean="0"/>
              <a:t> 575,500 HA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Dryland Area:</a:t>
            </a:r>
          </a:p>
          <a:p>
            <a:pPr algn="ctr"/>
            <a:r>
              <a:rPr lang="en-US" sz="2400" dirty="0" smtClean="0"/>
              <a:t>569,500 HA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Irrigated Area:</a:t>
            </a:r>
          </a:p>
          <a:p>
            <a:pPr algn="ctr"/>
            <a:r>
              <a:rPr lang="en-US" sz="2400" dirty="0" smtClean="0"/>
              <a:t>6,000 HA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8424" cy="645204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Manawatu Catchment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7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NZ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Sub-Zones within Manawatu</a:t>
            </a:r>
          </a:p>
        </p:txBody>
      </p:sp>
      <p:pic>
        <p:nvPicPr>
          <p:cNvPr id="4" name="Picture 3" descr="Manawatu_z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956376" cy="5630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64886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Note: area differentiated by productive capability/land use classification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33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rm Types_withDOC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260648"/>
            <a:ext cx="8748464" cy="6189933"/>
          </a:xfrm>
        </p:spPr>
      </p:pic>
    </p:spTree>
    <p:extLst>
      <p:ext uri="{BB962C8B-B14F-4D97-AF65-F5344CB8AC3E}">
        <p14:creationId xmlns:p14="http://schemas.microsoft.com/office/powerpoint/2010/main" val="20190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62255" y="1634836"/>
            <a:ext cx="2105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Total Area:</a:t>
            </a:r>
          </a:p>
          <a:p>
            <a:pPr algn="ctr"/>
            <a:r>
              <a:rPr lang="en-US" sz="2400" dirty="0" smtClean="0"/>
              <a:t>582,100 HA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Dryland Area:</a:t>
            </a:r>
          </a:p>
          <a:p>
            <a:pPr algn="ctr"/>
            <a:r>
              <a:rPr lang="en-US" sz="2400" dirty="0" smtClean="0"/>
              <a:t>559,900 HA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Irrigated Area:</a:t>
            </a:r>
          </a:p>
          <a:p>
            <a:pPr algn="ctr"/>
            <a:r>
              <a:rPr lang="en-US" sz="2400" dirty="0" smtClean="0"/>
              <a:t>22,200 HA</a:t>
            </a:r>
          </a:p>
          <a:p>
            <a:pPr algn="ctr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958158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8424" cy="645204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Hurunui/</a:t>
            </a:r>
            <a:r>
              <a:rPr lang="en-NZ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Waiau</a:t>
            </a:r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Catchment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7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388424" cy="645204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Sub-Zones within Hurunui/</a:t>
            </a:r>
            <a:r>
              <a:rPr lang="en-NZ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Waiau</a:t>
            </a:r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Catchment</a:t>
            </a:r>
            <a:b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4886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Note: area differentiated by productive capability/land use classification</a:t>
            </a:r>
            <a:endParaRPr lang="en-N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88832" cy="530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7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91508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Enterprise Mix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7992888" cy="565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78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_Lscp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basic_Lscpe</Template>
  <TotalTime>5840</TotalTime>
  <Words>984</Words>
  <Application>Microsoft Office PowerPoint</Application>
  <PresentationFormat>On-screen Show (4:3)</PresentationFormat>
  <Paragraphs>216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basic_Lscpe</vt:lpstr>
      <vt:lpstr>Economic Impacts of GHG and Nutrient Reduction Policies in New Zealand   Adam Daigneault  Landcare Research   Motu Climate Economics Research Workshop Wellington 20 March 2012</vt:lpstr>
      <vt:lpstr>Motivation</vt:lpstr>
      <vt:lpstr>Application</vt:lpstr>
      <vt:lpstr>Manawatu Catchment</vt:lpstr>
      <vt:lpstr>Sub-Zones within Manawatu</vt:lpstr>
      <vt:lpstr>PowerPoint Presentation</vt:lpstr>
      <vt:lpstr>Hurunui/Waiau Catchment</vt:lpstr>
      <vt:lpstr>Sub-Zones within Hurunui/Waiau Catchment </vt:lpstr>
      <vt:lpstr>Baseline Enterprise Mix</vt:lpstr>
      <vt:lpstr>Manawatu Baseline Results</vt:lpstr>
      <vt:lpstr>Hurunui/Waiau Baseline Results</vt:lpstr>
      <vt:lpstr>Net Catchment Revenue Impacts</vt:lpstr>
      <vt:lpstr>Change in Aggregate Enterprise Area</vt:lpstr>
      <vt:lpstr>Catchment-level GHG Impacts</vt:lpstr>
      <vt:lpstr>Breakout of GHGs (tons CO2e)</vt:lpstr>
      <vt:lpstr>Nutrient Impacts</vt:lpstr>
      <vt:lpstr>Key Impacts with Irrigation</vt:lpstr>
      <vt:lpstr>Land Use – Irrigation and Policy</vt:lpstr>
      <vt:lpstr>GHG Emissions – Irrigation and Policy</vt:lpstr>
      <vt:lpstr>Summary</vt:lpstr>
      <vt:lpstr>Questions?</vt:lpstr>
    </vt:vector>
  </TitlesOfParts>
  <Company>Landcare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NZ-Forest and Agriculture Regional Model (NZ-FARM) ~ a catchment-level economic model ~   Adam Daigneault and Suzie Greenhalgh   21 June 2011</dc:title>
  <dc:creator>Adam Daigneault</dc:creator>
  <cp:lastModifiedBy>Adam Daigneault</cp:lastModifiedBy>
  <cp:revision>131</cp:revision>
  <dcterms:created xsi:type="dcterms:W3CDTF">2011-06-20T02:56:04Z</dcterms:created>
  <dcterms:modified xsi:type="dcterms:W3CDTF">2012-03-19T07:34:57Z</dcterms:modified>
</cp:coreProperties>
</file>