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68" r:id="rId3"/>
    <p:sldId id="259" r:id="rId4"/>
    <p:sldId id="280" r:id="rId5"/>
    <p:sldId id="260" r:id="rId6"/>
    <p:sldId id="261" r:id="rId7"/>
    <p:sldId id="266" r:id="rId8"/>
    <p:sldId id="288" r:id="rId9"/>
    <p:sldId id="289" r:id="rId10"/>
    <p:sldId id="275" r:id="rId11"/>
    <p:sldId id="281" r:id="rId12"/>
    <p:sldId id="283" r:id="rId13"/>
    <p:sldId id="282" r:id="rId14"/>
    <p:sldId id="279" r:id="rId15"/>
    <p:sldId id="274" r:id="rId16"/>
    <p:sldId id="287" r:id="rId17"/>
    <p:sldId id="286" r:id="rId18"/>
    <p:sldId id="284" r:id="rId19"/>
    <p:sldId id="285" r:id="rId20"/>
    <p:sldId id="290" r:id="rId21"/>
    <p:sldId id="26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71070-95D2-45CD-9C2E-424742DA5110}" type="datetimeFigureOut">
              <a:rPr lang="en-NZ" smtClean="0"/>
              <a:t>16/03/2012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A598E-C5F0-4E62-91A1-065F35F9FB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53136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C4B2E4-C8CD-4C51-8DA8-4D9FD74008A4}" type="slidenum">
              <a:rPr lang="en-US"/>
              <a:pPr/>
              <a:t>1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B4D04C-DB55-4BCD-BDC5-1F09C60E7876}" type="slidenum">
              <a:rPr lang="en-US"/>
              <a:pPr/>
              <a:t>2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B4D04C-DB55-4BCD-BDC5-1F09C60E7876}" type="slidenum">
              <a:rPr lang="en-US"/>
              <a:pPr/>
              <a:t>3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126288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789363"/>
            <a:ext cx="7127875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1403350" cy="476250"/>
          </a:xfrm>
        </p:spPr>
        <p:txBody>
          <a:bodyPr/>
          <a:lstStyle>
            <a:lvl1pPr>
              <a:defRPr/>
            </a:lvl1pPr>
          </a:lstStyle>
          <a:p>
            <a:fld id="{655C1A1D-733B-4CBD-AE33-356F037953D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86" name="Picture 14" descr="Logo 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3960812" cy="966787"/>
          </a:xfrm>
          <a:prstGeom prst="rect">
            <a:avLst/>
          </a:prstGeom>
          <a:noFill/>
        </p:spPr>
      </p:pic>
      <p:pic>
        <p:nvPicPr>
          <p:cNvPr id="3093" name="Picture 21" descr="sa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6875" y="0"/>
            <a:ext cx="1127125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0266D-BA99-4FC1-A0B3-AC9B10D3AA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DA627-1A42-4FFB-9D53-B0718B36E2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B20EB-B761-46B8-B53C-082CE7A8C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70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4BAA2-C34E-4831-B336-4C868050AA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948ED-7EA8-43A2-BB29-8F7B74AFB0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36412-5DB5-4B0E-9E43-1846BF9B6A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2C267-0982-4FDA-B0D4-C0E74BB5F9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E1C8C-4301-4DAC-85A6-4974907EF2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6B23B-E8E3-4D22-860A-EC6A771CFA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7528E-563C-407B-A92D-62AB656914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54855-60F3-4C5E-A6F4-8691CC640F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3BDB18-BB93-44B6-99D0-39B28049764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5" name="Picture 11" descr="stri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796338" y="0"/>
            <a:ext cx="347662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71501" y="1772816"/>
            <a:ext cx="6768752" cy="1224136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NZ Forest and Agriculture Regional Model (NZFARM) </a:t>
            </a:r>
            <a:br>
              <a:rPr lang="en-US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23528" y="3140968"/>
            <a:ext cx="7272808" cy="648072"/>
          </a:xfrm>
        </p:spPr>
        <p:txBody>
          <a:bodyPr/>
          <a:lstStyle/>
          <a:p>
            <a:r>
              <a:rPr lang="en-NZ" sz="1600" b="1" dirty="0">
                <a:solidFill>
                  <a:srgbClr val="008000"/>
                </a:solidFill>
              </a:rPr>
              <a:t>Adam Daigneault</a:t>
            </a:r>
            <a:br>
              <a:rPr lang="en-NZ" sz="1600" b="1" dirty="0">
                <a:solidFill>
                  <a:srgbClr val="008000"/>
                </a:solidFill>
              </a:rPr>
            </a:br>
            <a:r>
              <a:rPr lang="en-NZ" sz="1600" b="1" i="1" dirty="0">
                <a:solidFill>
                  <a:srgbClr val="008000"/>
                </a:solidFill>
              </a:rPr>
              <a:t> Landcare Research </a:t>
            </a:r>
            <a:r>
              <a:rPr lang="en-NZ" sz="1050" b="1" i="1" dirty="0">
                <a:solidFill>
                  <a:srgbClr val="008000"/>
                </a:solidFill>
              </a:rPr>
              <a:t/>
            </a:r>
            <a:br>
              <a:rPr lang="en-NZ" sz="1050" b="1" i="1" dirty="0">
                <a:solidFill>
                  <a:srgbClr val="008000"/>
                </a:solidFill>
              </a:rPr>
            </a:br>
            <a:r>
              <a:rPr lang="en-NZ" sz="1050" b="1" i="1" dirty="0"/>
              <a:t/>
            </a:r>
            <a:br>
              <a:rPr lang="en-NZ" sz="1050" b="1" i="1" dirty="0"/>
            </a:br>
            <a:r>
              <a:rPr lang="en-US" sz="1600" b="1" dirty="0" err="1"/>
              <a:t>Motu</a:t>
            </a:r>
            <a:r>
              <a:rPr lang="en-US" sz="1600" b="1" dirty="0"/>
              <a:t> Climate Economics Research Workshop</a:t>
            </a:r>
            <a:br>
              <a:rPr lang="en-US" sz="1600" b="1" dirty="0"/>
            </a:br>
            <a:r>
              <a:rPr lang="en-US" sz="1600" b="1" dirty="0"/>
              <a:t>Wellington</a:t>
            </a:r>
            <a:br>
              <a:rPr lang="en-US" sz="1600" b="1" dirty="0"/>
            </a:br>
            <a:r>
              <a:rPr lang="en-US" sz="1600" b="1" dirty="0"/>
              <a:t>20 March 2012</a:t>
            </a:r>
            <a:endParaRPr lang="en-NZ" sz="1600" b="1" i="1" dirty="0" smtClean="0">
              <a:solidFill>
                <a:srgbClr val="008000"/>
              </a:solidFill>
            </a:endParaRPr>
          </a:p>
          <a:p>
            <a:r>
              <a:rPr lang="en-NZ" sz="1600" b="1" i="1" dirty="0" smtClean="0"/>
              <a:t/>
            </a:r>
            <a:br>
              <a:rPr lang="en-NZ" sz="1600" b="1" i="1" dirty="0" smtClean="0"/>
            </a:br>
            <a:r>
              <a:rPr lang="en-NZ" sz="1600" b="1" i="1" dirty="0" smtClean="0"/>
              <a:t/>
            </a:r>
            <a:br>
              <a:rPr lang="en-NZ" sz="1600" b="1" i="1" dirty="0" smtClean="0"/>
            </a:b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6386076"/>
            <a:ext cx="8172400" cy="471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u="sng" baseline="30000" dirty="0" smtClean="0"/>
              <a:t/>
            </a:r>
            <a:br>
              <a:rPr lang="en-NZ" sz="1600" u="sng" baseline="30000" dirty="0" smtClean="0"/>
            </a:br>
            <a:r>
              <a:rPr lang="en-US" sz="1400" b="1" dirty="0" smtClean="0"/>
              <a:t>This research was made possible by the generous funding of MSI &amp; MAF-SLMACC</a:t>
            </a:r>
            <a:endParaRPr lang="en-US" sz="1400" b="1" dirty="0"/>
          </a:p>
        </p:txBody>
      </p:sp>
      <p:pic>
        <p:nvPicPr>
          <p:cNvPr id="6" name="Picture 5" descr="DSC003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797152"/>
            <a:ext cx="7704856" cy="169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5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08920"/>
            <a:ext cx="8229600" cy="1143000"/>
          </a:xfrm>
        </p:spPr>
        <p:txBody>
          <a:bodyPr/>
          <a:lstStyle/>
          <a:p>
            <a:r>
              <a:rPr lang="en-NZ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Baseline </a:t>
            </a:r>
            <a:endParaRPr lang="en-NZ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285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62255" y="1634836"/>
            <a:ext cx="21058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Total Area:</a:t>
            </a:r>
          </a:p>
          <a:p>
            <a:pPr algn="ctr"/>
            <a:r>
              <a:rPr lang="en-US" sz="2400" dirty="0" smtClean="0"/>
              <a:t>582,100 HA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Dryland Area:</a:t>
            </a:r>
          </a:p>
          <a:p>
            <a:pPr algn="ctr"/>
            <a:r>
              <a:rPr lang="en-US" sz="2400" dirty="0" smtClean="0"/>
              <a:t>559,900 HA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Irrigated Area:</a:t>
            </a:r>
          </a:p>
          <a:p>
            <a:pPr algn="ctr"/>
            <a:r>
              <a:rPr lang="en-US" sz="2400" dirty="0" smtClean="0"/>
              <a:t>22,200 HA</a:t>
            </a:r>
          </a:p>
          <a:p>
            <a:pPr algn="ctr"/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5958158" cy="4752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388424" cy="645204"/>
          </a:xfrm>
        </p:spPr>
        <p:txBody>
          <a:bodyPr/>
          <a:lstStyle/>
          <a:p>
            <a:r>
              <a:rPr lang="en-NZ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Hurunui/</a:t>
            </a:r>
            <a:r>
              <a:rPr lang="en-NZ" sz="3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Waiau</a:t>
            </a:r>
            <a:r>
              <a:rPr lang="en-NZ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Catchment</a:t>
            </a:r>
            <a:endParaRPr lang="en-US" sz="3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101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91508"/>
            <a:ext cx="8686800" cy="1143000"/>
          </a:xfrm>
        </p:spPr>
        <p:txBody>
          <a:bodyPr/>
          <a:lstStyle/>
          <a:p>
            <a:r>
              <a:rPr lang="en-NZ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Baseline Enterprise Mix</a:t>
            </a:r>
            <a:endParaRPr lang="en-US" sz="3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7992888" cy="565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5883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8388424" cy="645204"/>
          </a:xfrm>
        </p:spPr>
        <p:txBody>
          <a:bodyPr/>
          <a:lstStyle/>
          <a:p>
            <a:r>
              <a:rPr lang="en-NZ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Sub-Zones within Hurunui/</a:t>
            </a:r>
            <a:r>
              <a:rPr lang="en-NZ" sz="3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Waiau</a:t>
            </a:r>
            <a:r>
              <a:rPr lang="en-NZ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Catchment</a:t>
            </a:r>
            <a:br>
              <a:rPr lang="en-NZ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648866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Note: area differentiated by productive capability/land use classification</a:t>
            </a:r>
            <a:endParaRPr lang="en-N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488832" cy="530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4708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424936" cy="685800"/>
          </a:xfrm>
        </p:spPr>
        <p:txBody>
          <a:bodyPr/>
          <a:lstStyle/>
          <a:p>
            <a:r>
              <a:rPr lang="en-NZ" sz="2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</a:t>
            </a:r>
            <a:r>
              <a:rPr lang="en-NZ" sz="2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 of NZ-FARM – Hurunui Catchment</a:t>
            </a:r>
            <a:endParaRPr lang="en-NZ" sz="26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990600"/>
          <a:ext cx="8458200" cy="5603526"/>
        </p:xfrm>
        <a:graphic>
          <a:graphicData uri="http://schemas.openxmlformats.org/drawingml/2006/table">
            <a:tbl>
              <a:tblPr/>
              <a:tblGrid>
                <a:gridCol w="547807"/>
                <a:gridCol w="644479"/>
                <a:gridCol w="751893"/>
                <a:gridCol w="698187"/>
                <a:gridCol w="644479"/>
                <a:gridCol w="644479"/>
                <a:gridCol w="751893"/>
                <a:gridCol w="728024"/>
                <a:gridCol w="724442"/>
                <a:gridCol w="563921"/>
                <a:gridCol w="947028"/>
                <a:gridCol w="811568"/>
              </a:tblGrid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900" b="1" dirty="0">
                          <a:latin typeface="Calibri"/>
                          <a:ea typeface="Times New Roman"/>
                          <a:cs typeface="Times New Roman"/>
                        </a:rPr>
                        <a:t>Region</a:t>
                      </a:r>
                      <a:endParaRPr lang="en-NZ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283" marR="2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900" b="1">
                          <a:latin typeface="Calibri"/>
                          <a:ea typeface="Times New Roman"/>
                          <a:cs typeface="Times New Roman"/>
                        </a:rPr>
                        <a:t>Soil Type</a:t>
                      </a:r>
                      <a:endParaRPr lang="en-NZ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283" marR="2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900" b="1">
                          <a:latin typeface="Calibri"/>
                          <a:ea typeface="Times New Roman"/>
                          <a:cs typeface="Times New Roman"/>
                        </a:rPr>
                        <a:t>Land Type</a:t>
                      </a:r>
                      <a:endParaRPr lang="en-NZ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283" marR="2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900" b="1">
                          <a:latin typeface="Calibri"/>
                          <a:ea typeface="Times New Roman"/>
                          <a:cs typeface="Times New Roman"/>
                        </a:rPr>
                        <a:t>Enterprise</a:t>
                      </a:r>
                      <a:endParaRPr lang="en-NZ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283" marR="2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900" b="1">
                          <a:latin typeface="Calibri"/>
                          <a:ea typeface="Times New Roman"/>
                          <a:cs typeface="Times New Roman"/>
                        </a:rPr>
                        <a:t>Irrigation Scheme</a:t>
                      </a:r>
                      <a:endParaRPr lang="en-NZ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283" marR="2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900" b="1">
                          <a:latin typeface="Calibri"/>
                          <a:ea typeface="Times New Roman"/>
                          <a:cs typeface="Times New Roman"/>
                        </a:rPr>
                        <a:t>Fertilizer Regime</a:t>
                      </a:r>
                      <a:endParaRPr lang="en-NZ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283" marR="2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900" b="1" dirty="0">
                          <a:latin typeface="Calibri"/>
                          <a:ea typeface="Times New Roman"/>
                          <a:cs typeface="Times New Roman"/>
                        </a:rPr>
                        <a:t>Mitigation Option</a:t>
                      </a:r>
                      <a:endParaRPr lang="en-NZ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283" marR="2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900" b="1" dirty="0">
                          <a:latin typeface="Calibri"/>
                          <a:ea typeface="Times New Roman"/>
                          <a:cs typeface="Times New Roman"/>
                        </a:rPr>
                        <a:t>Variable </a:t>
                      </a:r>
                      <a:r>
                        <a:rPr lang="en-NZ" sz="900" b="1" dirty="0" smtClean="0">
                          <a:latin typeface="Calibri"/>
                          <a:ea typeface="Times New Roman"/>
                          <a:cs typeface="Times New Roman"/>
                        </a:rPr>
                        <a:t>Costs</a:t>
                      </a:r>
                      <a:endParaRPr lang="en-NZ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283" marR="2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900" b="1" dirty="0">
                          <a:latin typeface="Calibri"/>
                          <a:ea typeface="Times New Roman"/>
                          <a:cs typeface="Times New Roman"/>
                        </a:rPr>
                        <a:t>Fixed </a:t>
                      </a:r>
                      <a:r>
                        <a:rPr lang="en-NZ" sz="900" b="1" dirty="0" smtClean="0">
                          <a:latin typeface="Calibri"/>
                          <a:ea typeface="Times New Roman"/>
                          <a:cs typeface="Times New Roman"/>
                        </a:rPr>
                        <a:t>Costs</a:t>
                      </a:r>
                      <a:endParaRPr lang="en-NZ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283" marR="2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900" b="1">
                          <a:latin typeface="Calibri"/>
                          <a:ea typeface="Times New Roman"/>
                          <a:cs typeface="Times New Roman"/>
                        </a:rPr>
                        <a:t>Product Output</a:t>
                      </a:r>
                      <a:endParaRPr lang="en-NZ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283" marR="2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Environmental Indicators</a:t>
                      </a:r>
                      <a:endParaRPr lang="en-NZ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283" marR="2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NZ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Product Inputs</a:t>
                      </a:r>
                      <a:endParaRPr lang="en-NZ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283" marR="252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529872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Plains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Foothills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Hills</a:t>
                      </a:r>
                    </a:p>
                  </a:txBody>
                  <a:tcPr marL="25283" marR="25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Lismore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Balmorals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Hatfield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Templeton</a:t>
                      </a:r>
                    </a:p>
                  </a:txBody>
                  <a:tcPr marL="25283" marR="25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Pasture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Cropland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Horticulture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Forest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Scrub</a:t>
                      </a:r>
                      <a:r>
                        <a:rPr lang="en-NZ" sz="800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NZ" sz="80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(Manuka-Kanuka)</a:t>
                      </a:r>
                      <a:endParaRPr lang="en-NZ" sz="8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Dept of Conservation </a:t>
                      </a:r>
                    </a:p>
                  </a:txBody>
                  <a:tcPr marL="25283" marR="25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3 Cows per ha, wintered on farm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3 Cows per ha, wintered off farm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3.5 Cows per ha, wintered on farm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3.5 Cows per ha, wintered off farm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4 Cows per ha, wintered on farm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4 Cows per ha, wintered off farm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Deer            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Pigs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Mix of Sheep and Beef Grazing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100% Sheep Grazing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100% Cattle Grazing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Grapes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Berryfruit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Wheat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Barley</a:t>
                      </a:r>
                      <a:endParaRPr lang="en-NZ" sz="8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Pine </a:t>
                      </a:r>
                      <a:r>
                        <a:rPr lang="en-NZ" sz="800" kern="12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Radiata</a:t>
                      </a:r>
                      <a:endParaRPr lang="en-NZ" sz="8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283" marR="25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Irrigated Land</a:t>
                      </a:r>
                      <a:endParaRPr lang="en-NZ" sz="9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Dry Land</a:t>
                      </a:r>
                      <a:endParaRPr lang="en-NZ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283" marR="25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100% rec. all nutrients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80% rec. N, 100% rec. all other nutrients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60% rec. N, 100% rec. all other nutrients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50% rec. N, 100% rec. all other nutrients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No N, 100% rec. all other nutrients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0% rec. Lime, 100% rec. all other nutrients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No fertilizer applied</a:t>
                      </a:r>
                    </a:p>
                  </a:txBody>
                  <a:tcPr marL="25283" marR="25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Change stocking rate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Change fertilizer regime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Payments for forest </a:t>
                      </a: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</a:t>
                      </a:r>
                      <a:r>
                        <a:rPr lang="en-NZ" sz="80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arbon </a:t>
                      </a: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en-NZ" sz="80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equestration</a:t>
                      </a:r>
                      <a:endParaRPr lang="en-NZ" sz="8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Add DCDs </a:t>
                      </a:r>
                      <a:endParaRPr lang="en-NZ" sz="8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Construct Dairy feed </a:t>
                      </a: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Pads</a:t>
                      </a:r>
                    </a:p>
                  </a:txBody>
                  <a:tcPr marL="25283" marR="25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Beef stock replacement costs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Sheep Stock Replacement cost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Deer Stock replacement cost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Dairy Stock replacement cost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Pig stock replacement cost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Wages - permanent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Wages - casual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Animal Health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Dairy shed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breeding       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Electricity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Cartage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Fertiliser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Fertiliser application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Fuel 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Shearing 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Seeds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Imported Feed costs - hay &amp; </a:t>
                      </a:r>
                      <a:r>
                        <a:rPr lang="en-NZ" sz="80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silage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NZ" sz="8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283" marR="25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Property taxes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Insurance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Land prep 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Tree planting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Forest harvest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Cultivation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Forest management fee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Herbicide application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Fungicide application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Pruning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Thinning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Harvest costs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Harvest preparation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DCD Application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Feed pad construction</a:t>
                      </a:r>
                    </a:p>
                  </a:txBody>
                  <a:tcPr marL="25283" marR="25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Milk solids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Dairy calves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Lambs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Mutton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Wool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Cull cows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Heifers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Steers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Bulls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Deer: hinds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Deer: stags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Deer: velvet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Pigs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Berryfruit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Grapes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Wheat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Barley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Logs for pulp and paper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Logs for Timber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Other Misc.  </a:t>
                      </a:r>
                    </a:p>
                  </a:txBody>
                  <a:tcPr marL="25283" marR="25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N leached (kg N)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P </a:t>
                      </a:r>
                      <a:r>
                        <a:rPr lang="en-NZ" sz="80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leached </a:t>
                      </a: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(kg P)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Methane from animals (kg CO2e)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N2O emissions – direct excreta and effluent (kg CO2e)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N2O emissions – indirect excreta and effluent (kg CO2e)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CO2 emissions - N fertiliser (kg CO2e)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CO2 emissions – Lime (kg CO2e)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N2O emissions – direct and indirect N from fertiliser (kg CO2e)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CO2 emissions – fuel (kg CO2e)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CO2 emissions - electricity use (kg CO2e)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Annual Forest C Sequestration (kg CO2e)</a:t>
                      </a:r>
                    </a:p>
                  </a:txBody>
                  <a:tcPr marL="25283" marR="25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Dairy calves purchased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Lambs purchased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Rams purchased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Ewes purchased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Cows purchased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Heifers purchased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Steers purchased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Bulls purchased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Pigs purchased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Dry matter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Electricity used 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Fertiliser used - Urea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Fertiliser used - Super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Fertiliser used - Lime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Fertiliser used - other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Nutrients used -N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Nutrients used -P,K,S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Nutrients used -Lime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Nutrients used -Other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Fuel </a:t>
                      </a:r>
                      <a:r>
                        <a:rPr lang="en-NZ" sz="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used </a:t>
                      </a:r>
                      <a:r>
                        <a:rPr lang="en-NZ" sz="80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– Petrol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NZ" sz="8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.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endParaRPr lang="en-NZ" sz="800" kern="12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25283" marR="25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102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772816"/>
            <a:ext cx="8229600" cy="1143000"/>
          </a:xfrm>
        </p:spPr>
        <p:txBody>
          <a:bodyPr/>
          <a:lstStyle/>
          <a:p>
            <a:r>
              <a:rPr lang="en-NZ" sz="5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Outputs</a:t>
            </a:r>
            <a:endParaRPr lang="en-NZ" sz="5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466183"/>
              </p:ext>
            </p:extLst>
          </p:nvPr>
        </p:nvGraphicFramePr>
        <p:xfrm>
          <a:off x="1115616" y="2924944"/>
          <a:ext cx="6408715" cy="792088"/>
        </p:xfrm>
        <a:graphic>
          <a:graphicData uri="http://schemas.openxmlformats.org/drawingml/2006/table">
            <a:tbl>
              <a:tblPr/>
              <a:tblGrid>
                <a:gridCol w="1281743"/>
                <a:gridCol w="1281743"/>
                <a:gridCol w="1281743"/>
                <a:gridCol w="1281743"/>
                <a:gridCol w="1281743"/>
              </a:tblGrid>
              <a:tr h="528059"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Net </a:t>
                      </a:r>
                      <a:r>
                        <a:rPr lang="en-NZ" sz="16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Revenue ($)</a:t>
                      </a:r>
                      <a:endParaRPr lang="en-NZ" sz="16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Total GHGs (tons)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Net GHGs (tons)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N Leaching (tons)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6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P Leaching (tons)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600" b="1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NZ" sz="16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$250,336 ,000</a:t>
                      </a:r>
                      <a:endParaRPr lang="en-NZ" sz="16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6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1,531,000</a:t>
                      </a:r>
                      <a:endParaRPr lang="en-NZ" sz="16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6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924,000 </a:t>
                      </a:r>
                      <a:endParaRPr lang="en-NZ" sz="16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6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3,040 </a:t>
                      </a:r>
                      <a:endParaRPr lang="en-NZ" sz="16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NZ" sz="1600" b="1" i="0" u="none" strike="noStrike" kern="12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45</a:t>
                      </a:r>
                      <a:endParaRPr lang="en-NZ" sz="1600" b="1" i="0" u="none" strike="noStrike" kern="1200" dirty="0">
                        <a:solidFill>
                          <a:srgbClr val="00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59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r>
              <a:rPr lang="en-N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Enterprise </a:t>
            </a:r>
            <a:r>
              <a:rPr lang="en-N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</a:t>
            </a:r>
            <a:endParaRPr lang="en-NZ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7797663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94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68952" cy="1138138"/>
          </a:xfrm>
        </p:spPr>
        <p:txBody>
          <a:bodyPr/>
          <a:lstStyle/>
          <a:p>
            <a:r>
              <a:rPr lang="en-NZ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Production (tons or k m3)</a:t>
            </a:r>
            <a:endParaRPr lang="en-NZ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56985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79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/>
          <a:lstStyle/>
          <a:p>
            <a:r>
              <a:rPr lang="en-N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</a:t>
            </a:r>
            <a:r>
              <a:rPr lang="en-N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Leaching Rates</a:t>
            </a:r>
            <a:endParaRPr lang="en-NZ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047521" cy="528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74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GHG </a:t>
            </a:r>
            <a:r>
              <a:rPr lang="en-N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Emissions</a:t>
            </a:r>
            <a:endParaRPr lang="en-NZ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76613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48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3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8748464" cy="1196752"/>
          </a:xfrm>
        </p:spPr>
        <p:txBody>
          <a:bodyPr/>
          <a:lstStyle/>
          <a:p>
            <a:r>
              <a:rPr lang="en-NZ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Zealand Forest And Agriculture Regional Model (NZ-FARM</a:t>
            </a:r>
            <a:r>
              <a:rPr lang="en-NZ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96544"/>
          </a:xfrm>
        </p:spPr>
        <p:txBody>
          <a:bodyPr/>
          <a:lstStyle/>
          <a:p>
            <a:r>
              <a:rPr lang="en-NZ" sz="2400" dirty="0" smtClean="0"/>
              <a:t>A comparative-static</a:t>
            </a:r>
            <a:r>
              <a:rPr lang="en-NZ" sz="2400" dirty="0"/>
              <a:t>, non-linear, </a:t>
            </a:r>
            <a:r>
              <a:rPr lang="en-NZ" sz="2400" dirty="0" smtClean="0"/>
              <a:t>partial equilibrium economic model of NZ land use</a:t>
            </a:r>
            <a:endParaRPr lang="en-NZ" sz="2400" dirty="0"/>
          </a:p>
          <a:p>
            <a:pPr lvl="1"/>
            <a:r>
              <a:rPr lang="en-NZ" sz="2000" dirty="0"/>
              <a:t>Objective is to maximize income from land-based </a:t>
            </a:r>
            <a:r>
              <a:rPr lang="en-NZ" sz="2000" dirty="0" smtClean="0"/>
              <a:t>activities</a:t>
            </a:r>
          </a:p>
          <a:p>
            <a:pPr lvl="1"/>
            <a:r>
              <a:rPr lang="en-NZ" sz="2000" dirty="0" smtClean="0"/>
              <a:t>Sub-region/zone-level spatial scale</a:t>
            </a:r>
          </a:p>
          <a:p>
            <a:pPr lvl="1"/>
            <a:r>
              <a:rPr lang="en-NZ" sz="2000" dirty="0" smtClean="0"/>
              <a:t>Key </a:t>
            </a:r>
            <a:r>
              <a:rPr lang="en-NZ" sz="2000" dirty="0"/>
              <a:t>outputs </a:t>
            </a:r>
            <a:r>
              <a:rPr lang="en-NZ" sz="2000" dirty="0" smtClean="0"/>
              <a:t>include </a:t>
            </a:r>
            <a:r>
              <a:rPr lang="en-NZ" sz="2000" dirty="0"/>
              <a:t>changes in income, land use, GHG emissions, and nutrient </a:t>
            </a:r>
            <a:r>
              <a:rPr lang="en-NZ" sz="2000" dirty="0" smtClean="0"/>
              <a:t>leaching</a:t>
            </a:r>
          </a:p>
          <a:p>
            <a:r>
              <a:rPr lang="en-NZ" sz="2400" dirty="0" smtClean="0"/>
              <a:t>Assess impact of changes in commodity prices, technology, resource constraints on agricultural output</a:t>
            </a:r>
          </a:p>
          <a:p>
            <a:r>
              <a:rPr lang="en-NZ" sz="2400" dirty="0" smtClean="0"/>
              <a:t>Evaluation of farm, resource or environmental policy on economic and environmental performance indicators </a:t>
            </a:r>
          </a:p>
          <a:p>
            <a:r>
              <a:rPr lang="en-NZ" sz="2400" dirty="0" smtClean="0"/>
              <a:t>Parameterised for Hurunui/Waiau and Manawatu catchments</a:t>
            </a:r>
            <a:endParaRPr lang="en-NZ" sz="2400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6191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in N leaching intensity with nutrient reduction policy</a:t>
            </a:r>
            <a:endParaRPr lang="en-NZ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666659"/>
            <a:ext cx="5760929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23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NZ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Marginal Abatement </a:t>
            </a:r>
            <a:r>
              <a:rPr lang="en-NZ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Costs- GHG Price</a:t>
            </a:r>
            <a:endParaRPr lang="en-NZ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24744"/>
            <a:ext cx="8574732" cy="429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520" y="551723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Level of per hectare abatement varies across regions and mitigation options.</a:t>
            </a:r>
          </a:p>
          <a:p>
            <a:pPr marL="180975">
              <a:buFontTx/>
              <a:buChar char="-"/>
            </a:pPr>
            <a:r>
              <a:rPr lang="en-NZ" dirty="0" smtClean="0"/>
              <a:t> Carbon sequestration, enteric fermentation are lowest cost options</a:t>
            </a:r>
          </a:p>
          <a:p>
            <a:pPr marL="180975">
              <a:buFontTx/>
              <a:buChar char="-"/>
            </a:pPr>
            <a:r>
              <a:rPr lang="en-NZ" dirty="0" smtClean="0"/>
              <a:t> Most mitigation from tree planting, reducing stocking and fertilizer app. rates</a:t>
            </a:r>
          </a:p>
          <a:p>
            <a:pPr marL="180975">
              <a:buFontTx/>
              <a:buChar char="-"/>
            </a:pPr>
            <a:r>
              <a:rPr lang="en-NZ" dirty="0" smtClean="0"/>
              <a:t> Additional mitigation from DCDs and feed pads for dairy </a:t>
            </a:r>
          </a:p>
        </p:txBody>
      </p:sp>
    </p:spTree>
    <p:extLst>
      <p:ext uri="{BB962C8B-B14F-4D97-AF65-F5344CB8AC3E}">
        <p14:creationId xmlns:p14="http://schemas.microsoft.com/office/powerpoint/2010/main" val="282191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3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48464" cy="1196752"/>
          </a:xfrm>
        </p:spPr>
        <p:txBody>
          <a:bodyPr/>
          <a:lstStyle/>
          <a:p>
            <a:r>
              <a:rPr lang="en-NZ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 Function</a:t>
            </a:r>
            <a:endParaRPr lang="en-US" sz="3200" b="1" dirty="0"/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8568952" cy="532859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NZ" sz="2800" dirty="0" smtClean="0"/>
              <a:t>Model Objective: 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NZ" sz="2400" dirty="0" smtClean="0"/>
              <a:t>Landowners maximize net revenue from </a:t>
            </a:r>
            <a:r>
              <a:rPr lang="en-NZ" sz="2400" dirty="0" smtClean="0"/>
              <a:t>activities conducted on all major </a:t>
            </a:r>
            <a:r>
              <a:rPr lang="en-NZ" sz="2400" dirty="0" smtClean="0"/>
              <a:t>farm enterprises in catchment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</a:pPr>
            <a:r>
              <a:rPr lang="en-NZ" sz="2800" dirty="0" smtClean="0"/>
              <a:t>Subject to constraints: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NZ" sz="2000" dirty="0" smtClean="0"/>
              <a:t>Market Output </a:t>
            </a:r>
            <a:r>
              <a:rPr lang="en-NZ" sz="2000" dirty="0"/>
              <a:t>Prices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NZ" sz="2000" dirty="0" smtClean="0"/>
              <a:t>Costs of Production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NZ" sz="2000" dirty="0" smtClean="0"/>
              <a:t>Physical Inputs Available</a:t>
            </a:r>
            <a:endParaRPr lang="en-US" sz="1600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NZ" sz="2000" dirty="0" smtClean="0"/>
              <a:t>Land Available</a:t>
            </a:r>
            <a:endParaRPr lang="en-US" sz="1600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NZ" sz="2000" dirty="0" smtClean="0"/>
              <a:t>Irrigation Water Available</a:t>
            </a:r>
            <a:endParaRPr lang="en-US" sz="16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NZ" sz="2000" dirty="0" smtClean="0"/>
              <a:t>Regulated Environmental Outputs and Taxes</a:t>
            </a:r>
            <a:endParaRPr lang="en-US" sz="1600" dirty="0" smtClean="0"/>
          </a:p>
          <a:p>
            <a:pPr marL="342900" lvl="1" indent="-34290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Tx/>
              <a:buChar char="•"/>
            </a:pPr>
            <a:r>
              <a:rPr lang="en-NZ" dirty="0" smtClean="0"/>
              <a:t>Model separates catchment into regions/zones and also major soil types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000" dirty="0" smtClean="0"/>
              <a:t>Important </a:t>
            </a:r>
            <a:r>
              <a:rPr lang="en-NZ" sz="2000" dirty="0"/>
              <a:t>to characterise land productivity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000" dirty="0" smtClean="0"/>
              <a:t>Nutrient </a:t>
            </a:r>
            <a:r>
              <a:rPr lang="en-NZ" sz="2000" dirty="0"/>
              <a:t>leaching can differ across soil types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6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/>
          <a:lstStyle/>
          <a:p>
            <a:r>
              <a:rPr lang="en-NZ" sz="36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Calculating Net Returns in NZ-FARM</a:t>
            </a:r>
            <a:endParaRPr lang="en-NZ" sz="36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1419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4478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Maximizing net revenues is calculated as: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3948050"/>
            <a:ext cx="434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Where: </a:t>
            </a:r>
          </a:p>
          <a:p>
            <a:pPr marL="177800" indent="-177800"/>
            <a:r>
              <a:rPr lang="en-US" dirty="0" smtClean="0"/>
              <a:t>  </a:t>
            </a:r>
            <a:r>
              <a:rPr lang="en-US" dirty="0" smtClean="0"/>
              <a:t>r </a:t>
            </a:r>
            <a:r>
              <a:rPr lang="en-US" dirty="0" smtClean="0"/>
              <a:t>= </a:t>
            </a:r>
            <a:r>
              <a:rPr lang="en-US" dirty="0" smtClean="0"/>
              <a:t>region</a:t>
            </a:r>
            <a:endParaRPr lang="en-US" dirty="0" smtClean="0"/>
          </a:p>
          <a:p>
            <a:pPr marL="177800" indent="-177800"/>
            <a:r>
              <a:rPr lang="en-US" dirty="0" smtClean="0"/>
              <a:t>  </a:t>
            </a:r>
            <a:r>
              <a:rPr lang="en-US" dirty="0" smtClean="0"/>
              <a:t>s </a:t>
            </a:r>
            <a:r>
              <a:rPr lang="en-US" dirty="0" smtClean="0"/>
              <a:t>= </a:t>
            </a:r>
            <a:r>
              <a:rPr lang="en-US" dirty="0" smtClean="0"/>
              <a:t>soil </a:t>
            </a:r>
            <a:r>
              <a:rPr lang="en-US" dirty="0"/>
              <a:t>t</a:t>
            </a:r>
            <a:r>
              <a:rPr lang="en-US" dirty="0" smtClean="0"/>
              <a:t>ype</a:t>
            </a:r>
          </a:p>
          <a:p>
            <a:pPr marL="177800" indent="-177800"/>
            <a:r>
              <a:rPr lang="en-US" dirty="0" smtClean="0"/>
              <a:t>  l  = land use</a:t>
            </a:r>
          </a:p>
          <a:p>
            <a:pPr marL="177800" indent="-177800"/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/>
              <a:t>e </a:t>
            </a:r>
            <a:r>
              <a:rPr lang="en-US" dirty="0" smtClean="0"/>
              <a:t>= </a:t>
            </a:r>
            <a:r>
              <a:rPr lang="en-US" dirty="0" smtClean="0"/>
              <a:t>enterprise</a:t>
            </a:r>
            <a:endParaRPr lang="en-US" dirty="0" smtClean="0"/>
          </a:p>
          <a:p>
            <a:pPr marL="177800" indent="-177800"/>
            <a:r>
              <a:rPr lang="en-US" dirty="0" smtClean="0"/>
              <a:t>  m  </a:t>
            </a:r>
            <a:r>
              <a:rPr lang="en-US" dirty="0" smtClean="0"/>
              <a:t>= Mitigation Option</a:t>
            </a:r>
          </a:p>
          <a:p>
            <a:pPr marL="177800" indent="-177800"/>
            <a:r>
              <a:rPr lang="en-US" dirty="0" smtClean="0"/>
              <a:t>  </a:t>
            </a:r>
            <a:r>
              <a:rPr lang="en-US" dirty="0" err="1" smtClean="0"/>
              <a:t>io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dirty="0" smtClean="0"/>
              <a:t>activity inputs </a:t>
            </a:r>
            <a:r>
              <a:rPr lang="en-US" dirty="0" smtClean="0"/>
              <a:t>and </a:t>
            </a:r>
            <a:r>
              <a:rPr lang="en-US" dirty="0" smtClean="0"/>
              <a:t>outputs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43844"/>
            <a:ext cx="8913413" cy="148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84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003" y="188640"/>
            <a:ext cx="8219256" cy="634082"/>
          </a:xfrm>
        </p:spPr>
        <p:txBody>
          <a:bodyPr/>
          <a:lstStyle/>
          <a:p>
            <a:r>
              <a:rPr lang="en-NZ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NZ-FARM – Key Components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980728"/>
            <a:ext cx="5832763" cy="568863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NZ" sz="2000" dirty="0" smtClean="0"/>
              <a:t>Land-use/enterprises: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NZ" sz="1800" dirty="0" smtClean="0"/>
              <a:t>Pastoral: dairy, sheep, beef, deer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NZ" sz="1800" dirty="0" smtClean="0"/>
              <a:t>Arable: wheat, barley, maize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NZ" sz="1800" dirty="0" smtClean="0"/>
              <a:t>Horticultural: potatoes, grapes, </a:t>
            </a:r>
            <a:r>
              <a:rPr lang="en-NZ" sz="1800" dirty="0" err="1" smtClean="0"/>
              <a:t>berryfruit</a:t>
            </a:r>
            <a:endParaRPr lang="en-NZ" sz="1800" dirty="0" smtClean="0"/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NZ" sz="1800" dirty="0" smtClean="0"/>
              <a:t>Forestry: pine, eucalyptus, native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1200"/>
              </a:spcAft>
            </a:pPr>
            <a:r>
              <a:rPr lang="en-NZ" sz="1800" dirty="0" smtClean="0"/>
              <a:t>Other: scrub and DOC land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NZ" sz="2000" dirty="0" smtClean="0"/>
              <a:t>Environmental outputs: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NZ" sz="1800" dirty="0" smtClean="0"/>
              <a:t>Nutrients: nitrogen and phosphorous 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NZ" sz="1800" dirty="0" smtClean="0"/>
              <a:t>GHGs for farm and forest activities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1200"/>
              </a:spcAft>
            </a:pPr>
            <a:r>
              <a:rPr lang="en-NZ" sz="1800" dirty="0" smtClean="0"/>
              <a:t>Water use: irrigation area and type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NZ" sz="2000" dirty="0" smtClean="0"/>
              <a:t>Farm Management Options: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NZ" sz="1800" dirty="0" smtClean="0"/>
              <a:t>Keep status quo and pay regulatory tax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NZ" sz="1800" dirty="0" smtClean="0"/>
              <a:t>Change enterprise or land use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NZ" sz="1800" dirty="0" smtClean="0"/>
              <a:t>Adjust fertilizer and stocking rates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NZ" sz="1800" dirty="0" smtClean="0"/>
              <a:t>Add dairy feed pad or apply DCDs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NZ" sz="1800" dirty="0" smtClean="0"/>
              <a:t>Enter forest carbon sequestration programme</a:t>
            </a:r>
          </a:p>
          <a:p>
            <a:pPr marL="457200" lvl="1" indent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NZ" sz="2000" dirty="0" smtClean="0"/>
          </a:p>
          <a:p>
            <a:endParaRPr lang="en-US" dirty="0"/>
          </a:p>
        </p:txBody>
      </p:sp>
      <p:pic>
        <p:nvPicPr>
          <p:cNvPr id="5" name="Picture 4" descr="DSC00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2763" y="4087079"/>
            <a:ext cx="2826327" cy="2119745"/>
          </a:xfrm>
          <a:prstGeom prst="rect">
            <a:avLst/>
          </a:prstGeom>
        </p:spPr>
      </p:pic>
      <p:pic>
        <p:nvPicPr>
          <p:cNvPr id="6" name="Picture 5" descr="DSC00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2763" y="1634837"/>
            <a:ext cx="2825496" cy="211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8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3545751" y="2777837"/>
            <a:ext cx="165618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800" dirty="0" smtClean="0">
                <a:latin typeface="Calibri" pitchFamily="34" charset="0"/>
                <a:cs typeface="Calibri" pitchFamily="34" charset="0"/>
              </a:rPr>
              <a:t>NZFARM </a:t>
            </a:r>
            <a:r>
              <a:rPr lang="en-NZ" sz="1400" dirty="0" smtClean="0">
                <a:latin typeface="Calibri" pitchFamily="34" charset="0"/>
                <a:cs typeface="Calibri" pitchFamily="34" charset="0"/>
              </a:rPr>
              <a:t>Maximise  </a:t>
            </a:r>
            <a:r>
              <a:rPr lang="el-GR" sz="1600" dirty="0" smtClean="0">
                <a:latin typeface="Calibri" pitchFamily="34" charset="0"/>
                <a:cs typeface="Calibri" pitchFamily="34" charset="0"/>
              </a:rPr>
              <a:t>π</a:t>
            </a:r>
            <a:r>
              <a:rPr lang="en-NZ" sz="16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NZ" sz="1400" dirty="0" smtClean="0">
                <a:latin typeface="Calibri" pitchFamily="34" charset="0"/>
                <a:cs typeface="Calibri" pitchFamily="34" charset="0"/>
              </a:rPr>
              <a:t>subject </a:t>
            </a:r>
            <a:r>
              <a:rPr lang="en-NZ" sz="1400" smtClean="0">
                <a:latin typeface="Calibri" pitchFamily="34" charset="0"/>
                <a:cs typeface="Calibri" pitchFamily="34" charset="0"/>
              </a:rPr>
              <a:t>to input </a:t>
            </a:r>
            <a:r>
              <a:rPr lang="en-NZ" sz="1400" dirty="0" smtClean="0">
                <a:latin typeface="Calibri" pitchFamily="34" charset="0"/>
                <a:cs typeface="Calibri" pitchFamily="34" charset="0"/>
              </a:rPr>
              <a:t>constraints </a:t>
            </a:r>
            <a:endParaRPr lang="en-NZ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18733" y="4881807"/>
            <a:ext cx="174674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>
                <a:latin typeface="Calibri" pitchFamily="34" charset="0"/>
                <a:cs typeface="Calibri" pitchFamily="34" charset="0"/>
              </a:rPr>
              <a:t>Environmental Outputs</a:t>
            </a:r>
            <a:endParaRPr lang="en-NZ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776919" y="668036"/>
            <a:ext cx="151216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>
                <a:latin typeface="Calibri" pitchFamily="34" charset="0"/>
                <a:cs typeface="Calibri" pitchFamily="34" charset="0"/>
              </a:rPr>
              <a:t>Stocking Rate</a:t>
            </a:r>
            <a:endParaRPr lang="en-NZ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403476" y="4881806"/>
            <a:ext cx="165618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>
                <a:latin typeface="Calibri" pitchFamily="34" charset="0"/>
                <a:cs typeface="Calibri" pitchFamily="34" charset="0"/>
              </a:rPr>
              <a:t>Agricultural Production</a:t>
            </a:r>
            <a:endParaRPr lang="en-NZ" sz="1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8" name="Straight Connector 67"/>
          <p:cNvCxnSpPr>
            <a:stCxn id="65" idx="2"/>
            <a:endCxn id="70" idx="0"/>
          </p:cNvCxnSpPr>
          <p:nvPr/>
        </p:nvCxnSpPr>
        <p:spPr>
          <a:xfrm>
            <a:off x="1692108" y="5158806"/>
            <a:ext cx="356265" cy="434596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5" idx="2"/>
            <a:endCxn id="71" idx="0"/>
          </p:cNvCxnSpPr>
          <p:nvPr/>
        </p:nvCxnSpPr>
        <p:spPr>
          <a:xfrm>
            <a:off x="1692108" y="5158806"/>
            <a:ext cx="1414612" cy="434596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557035" y="5593402"/>
            <a:ext cx="98267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>
                <a:latin typeface="Calibri" pitchFamily="34" charset="0"/>
                <a:cs typeface="Calibri" pitchFamily="34" charset="0"/>
              </a:rPr>
              <a:t>GHG emissions</a:t>
            </a:r>
            <a:endParaRPr lang="en-NZ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615382" y="5593402"/>
            <a:ext cx="98267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>
                <a:latin typeface="Calibri" pitchFamily="34" charset="0"/>
                <a:cs typeface="Calibri" pitchFamily="34" charset="0"/>
              </a:rPr>
              <a:t>N and P leaching</a:t>
            </a:r>
            <a:endParaRPr lang="en-NZ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655566" y="5580688"/>
            <a:ext cx="98267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>
                <a:latin typeface="Calibri" pitchFamily="34" charset="0"/>
                <a:cs typeface="Calibri" pitchFamily="34" charset="0"/>
              </a:rPr>
              <a:t>Livestock Products</a:t>
            </a:r>
            <a:endParaRPr lang="en-NZ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701396" y="5580689"/>
            <a:ext cx="108012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>
                <a:latin typeface="Calibri" pitchFamily="34" charset="0"/>
                <a:cs typeface="Calibri" pitchFamily="34" charset="0"/>
              </a:rPr>
              <a:t>Forestry Products</a:t>
            </a:r>
            <a:endParaRPr lang="en-NZ" sz="1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4" name="Straight Connector 73"/>
          <p:cNvCxnSpPr>
            <a:stCxn id="67" idx="2"/>
            <a:endCxn id="72" idx="0"/>
          </p:cNvCxnSpPr>
          <p:nvPr/>
        </p:nvCxnSpPr>
        <p:spPr>
          <a:xfrm flipH="1">
            <a:off x="6146904" y="5158805"/>
            <a:ext cx="1084664" cy="421883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856708" y="5488357"/>
            <a:ext cx="99504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>
                <a:latin typeface="Calibri" pitchFamily="34" charset="0"/>
                <a:cs typeface="Calibri" pitchFamily="34" charset="0"/>
              </a:rPr>
              <a:t>Crops and Horticultural Products</a:t>
            </a:r>
            <a:endParaRPr lang="en-NZ" sz="1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6" name="Straight Connector 75"/>
          <p:cNvCxnSpPr>
            <a:stCxn id="67" idx="2"/>
            <a:endCxn id="75" idx="0"/>
          </p:cNvCxnSpPr>
          <p:nvPr/>
        </p:nvCxnSpPr>
        <p:spPr>
          <a:xfrm>
            <a:off x="7231568" y="5158805"/>
            <a:ext cx="1122661" cy="329552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80" idx="1"/>
            <a:endCxn id="86" idx="3"/>
          </p:cNvCxnSpPr>
          <p:nvPr/>
        </p:nvCxnSpPr>
        <p:spPr>
          <a:xfrm flipH="1" flipV="1">
            <a:off x="6895351" y="3378004"/>
            <a:ext cx="756085" cy="67583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651436" y="3523940"/>
            <a:ext cx="108012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>
                <a:latin typeface="Calibri" pitchFamily="34" charset="0"/>
                <a:cs typeface="Calibri" pitchFamily="34" charset="0"/>
              </a:rPr>
              <a:t>Input Costs</a:t>
            </a:r>
            <a:endParaRPr lang="en-NZ" sz="1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9" name="Straight Connector 78"/>
          <p:cNvCxnSpPr>
            <a:stCxn id="86" idx="3"/>
            <a:endCxn id="78" idx="1"/>
          </p:cNvCxnSpPr>
          <p:nvPr/>
        </p:nvCxnSpPr>
        <p:spPr>
          <a:xfrm>
            <a:off x="6895351" y="3378004"/>
            <a:ext cx="756085" cy="284436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651436" y="3915338"/>
            <a:ext cx="108012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>
                <a:latin typeface="Calibri" pitchFamily="34" charset="0"/>
                <a:cs typeface="Calibri" pitchFamily="34" charset="0"/>
              </a:rPr>
              <a:t>Output Prices</a:t>
            </a:r>
            <a:endParaRPr lang="en-NZ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530755" y="3123249"/>
            <a:ext cx="155111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400" dirty="0" smtClean="0">
                <a:latin typeface="Calibri" pitchFamily="34" charset="0"/>
                <a:cs typeface="Calibri" pitchFamily="34" charset="0"/>
              </a:rPr>
              <a:t>Environmental Constraints</a:t>
            </a:r>
            <a:endParaRPr lang="en-NZ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3955" y="2667562"/>
            <a:ext cx="95466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>
                <a:latin typeface="Calibri" pitchFamily="34" charset="0"/>
                <a:cs typeface="Calibri" pitchFamily="34" charset="0"/>
              </a:rPr>
              <a:t>Nutrient Loads</a:t>
            </a:r>
            <a:endParaRPr lang="en-NZ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627662" y="668036"/>
            <a:ext cx="13325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>
                <a:latin typeface="Calibri" pitchFamily="34" charset="0"/>
                <a:cs typeface="Calibri" pitchFamily="34" charset="0"/>
              </a:rPr>
              <a:t>Irrigation Scheme</a:t>
            </a:r>
            <a:endParaRPr lang="en-NZ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651435" y="2794568"/>
            <a:ext cx="108012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>
                <a:latin typeface="Calibri" pitchFamily="34" charset="0"/>
                <a:cs typeface="Calibri" pitchFamily="34" charset="0"/>
              </a:rPr>
              <a:t>Land Conversion Costs</a:t>
            </a:r>
            <a:endParaRPr lang="en-NZ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5496" y="3665654"/>
            <a:ext cx="95466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>
                <a:latin typeface="Calibri" pitchFamily="34" charset="0"/>
                <a:cs typeface="Calibri" pitchFamily="34" charset="0"/>
              </a:rPr>
              <a:t>GHG Emissions</a:t>
            </a:r>
            <a:endParaRPr lang="en-NZ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647929" y="3224115"/>
            <a:ext cx="124742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400" dirty="0" smtClean="0">
                <a:latin typeface="Calibri" pitchFamily="34" charset="0"/>
                <a:cs typeface="Calibri" pitchFamily="34" charset="0"/>
              </a:rPr>
              <a:t>Economics</a:t>
            </a:r>
            <a:endParaRPr lang="en-NZ" sz="14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7" name="Straight Arrow Connector 86"/>
          <p:cNvCxnSpPr>
            <a:stCxn id="86" idx="1"/>
            <a:endCxn id="64" idx="3"/>
          </p:cNvCxnSpPr>
          <p:nvPr/>
        </p:nvCxnSpPr>
        <p:spPr>
          <a:xfrm flipH="1" flipV="1">
            <a:off x="5201935" y="3378002"/>
            <a:ext cx="445994" cy="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64" idx="2"/>
            <a:endCxn id="67" idx="0"/>
          </p:cNvCxnSpPr>
          <p:nvPr/>
        </p:nvCxnSpPr>
        <p:spPr>
          <a:xfrm>
            <a:off x="4373843" y="3978166"/>
            <a:ext cx="2857725" cy="903640"/>
          </a:xfrm>
          <a:prstGeom prst="straightConnector1">
            <a:avLst/>
          </a:prstGeom>
          <a:ln w="19050">
            <a:solidFill>
              <a:srgbClr val="7AA87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67" idx="2"/>
            <a:endCxn id="73" idx="0"/>
          </p:cNvCxnSpPr>
          <p:nvPr/>
        </p:nvCxnSpPr>
        <p:spPr>
          <a:xfrm>
            <a:off x="7231568" y="5158805"/>
            <a:ext cx="9888" cy="42188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64" idx="2"/>
            <a:endCxn id="65" idx="0"/>
          </p:cNvCxnSpPr>
          <p:nvPr/>
        </p:nvCxnSpPr>
        <p:spPr>
          <a:xfrm flipH="1">
            <a:off x="1692108" y="3978166"/>
            <a:ext cx="2681735" cy="903641"/>
          </a:xfrm>
          <a:prstGeom prst="straightConnector1">
            <a:avLst/>
          </a:prstGeom>
          <a:ln w="19050">
            <a:solidFill>
              <a:srgbClr val="7AA87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86" idx="3"/>
            <a:endCxn id="84" idx="1"/>
          </p:cNvCxnSpPr>
          <p:nvPr/>
        </p:nvCxnSpPr>
        <p:spPr>
          <a:xfrm flipV="1">
            <a:off x="6895351" y="3117734"/>
            <a:ext cx="756084" cy="26027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86" idx="3"/>
            <a:endCxn id="93" idx="1"/>
          </p:cNvCxnSpPr>
          <p:nvPr/>
        </p:nvCxnSpPr>
        <p:spPr>
          <a:xfrm flipV="1">
            <a:off x="6895351" y="2489987"/>
            <a:ext cx="756085" cy="888017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651436" y="2259154"/>
            <a:ext cx="11521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>
                <a:latin typeface="Calibri" pitchFamily="34" charset="0"/>
                <a:cs typeface="Calibri" pitchFamily="34" charset="0"/>
              </a:rPr>
              <a:t>Environmental payments</a:t>
            </a:r>
            <a:endParaRPr lang="en-NZ" sz="1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4" name="Straight Arrow Connector 93"/>
          <p:cNvCxnSpPr>
            <a:stCxn id="81" idx="3"/>
            <a:endCxn id="64" idx="1"/>
          </p:cNvCxnSpPr>
          <p:nvPr/>
        </p:nvCxnSpPr>
        <p:spPr>
          <a:xfrm flipV="1">
            <a:off x="3081866" y="3378002"/>
            <a:ext cx="463885" cy="685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83" idx="2"/>
            <a:endCxn id="98" idx="0"/>
          </p:cNvCxnSpPr>
          <p:nvPr/>
        </p:nvCxnSpPr>
        <p:spPr>
          <a:xfrm flipH="1">
            <a:off x="4382687" y="945035"/>
            <a:ext cx="911225" cy="810063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998614" y="3390837"/>
            <a:ext cx="540598" cy="51162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82" idx="3"/>
          </p:cNvCxnSpPr>
          <p:nvPr/>
        </p:nvCxnSpPr>
        <p:spPr>
          <a:xfrm>
            <a:off x="998617" y="2898395"/>
            <a:ext cx="540595" cy="492442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3626603" y="1755098"/>
            <a:ext cx="151216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400" dirty="0" smtClean="0">
                <a:latin typeface="Calibri" pitchFamily="34" charset="0"/>
                <a:cs typeface="Calibri" pitchFamily="34" charset="0"/>
              </a:rPr>
              <a:t>Land Management</a:t>
            </a:r>
            <a:endParaRPr lang="en-NZ" sz="14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9" name="Straight Arrow Connector 98"/>
          <p:cNvCxnSpPr>
            <a:stCxn id="98" idx="2"/>
            <a:endCxn id="64" idx="0"/>
          </p:cNvCxnSpPr>
          <p:nvPr/>
        </p:nvCxnSpPr>
        <p:spPr>
          <a:xfrm flipH="1">
            <a:off x="4373843" y="2278318"/>
            <a:ext cx="8844" cy="49951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759498" y="1064207"/>
            <a:ext cx="151216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>
                <a:latin typeface="Calibri" pitchFamily="34" charset="0"/>
                <a:cs typeface="Calibri" pitchFamily="34" charset="0"/>
              </a:rPr>
              <a:t>Fertilizer Regime</a:t>
            </a:r>
            <a:endParaRPr lang="en-NZ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491548" y="1048143"/>
            <a:ext cx="151216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>
                <a:latin typeface="Calibri" pitchFamily="34" charset="0"/>
                <a:cs typeface="Calibri" pitchFamily="34" charset="0"/>
              </a:rPr>
              <a:t>Mitigation Option</a:t>
            </a:r>
            <a:endParaRPr lang="en-NZ" sz="1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2" name="Straight Connector 101"/>
          <p:cNvCxnSpPr>
            <a:stCxn id="100" idx="2"/>
            <a:endCxn id="98" idx="0"/>
          </p:cNvCxnSpPr>
          <p:nvPr/>
        </p:nvCxnSpPr>
        <p:spPr>
          <a:xfrm>
            <a:off x="2515582" y="1341206"/>
            <a:ext cx="1867105" cy="413892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66" idx="2"/>
            <a:endCxn id="98" idx="0"/>
          </p:cNvCxnSpPr>
          <p:nvPr/>
        </p:nvCxnSpPr>
        <p:spPr>
          <a:xfrm>
            <a:off x="3533003" y="945035"/>
            <a:ext cx="849684" cy="810063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98" idx="0"/>
            <a:endCxn id="101" idx="2"/>
          </p:cNvCxnSpPr>
          <p:nvPr/>
        </p:nvCxnSpPr>
        <p:spPr>
          <a:xfrm flipV="1">
            <a:off x="4382687" y="1325142"/>
            <a:ext cx="1864945" cy="429956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3955" y="3248640"/>
            <a:ext cx="95466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>
                <a:latin typeface="Calibri" pitchFamily="34" charset="0"/>
                <a:cs typeface="Calibri" pitchFamily="34" charset="0"/>
              </a:rPr>
              <a:t>Water</a:t>
            </a:r>
            <a:endParaRPr lang="en-NZ" sz="1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6" name="Straight Connector 105"/>
          <p:cNvCxnSpPr>
            <a:endCxn id="105" idx="3"/>
          </p:cNvCxnSpPr>
          <p:nvPr/>
        </p:nvCxnSpPr>
        <p:spPr>
          <a:xfrm flipH="1" flipV="1">
            <a:off x="998616" y="3387140"/>
            <a:ext cx="540596" cy="3697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43952" y="4198315"/>
            <a:ext cx="95466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>
                <a:latin typeface="Calibri" pitchFamily="34" charset="0"/>
                <a:cs typeface="Calibri" pitchFamily="34" charset="0"/>
              </a:rPr>
              <a:t>Soil Type</a:t>
            </a:r>
            <a:endParaRPr lang="en-NZ" sz="1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8" name="Straight Connector 107"/>
          <p:cNvCxnSpPr>
            <a:stCxn id="107" idx="3"/>
          </p:cNvCxnSpPr>
          <p:nvPr/>
        </p:nvCxnSpPr>
        <p:spPr>
          <a:xfrm flipV="1">
            <a:off x="998613" y="3390837"/>
            <a:ext cx="540599" cy="94597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849241" y="5593402"/>
            <a:ext cx="61401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>
                <a:latin typeface="Calibri" pitchFamily="34" charset="0"/>
                <a:cs typeface="Calibri" pitchFamily="34" charset="0"/>
              </a:rPr>
              <a:t>Water Yield</a:t>
            </a:r>
            <a:endParaRPr lang="en-NZ" sz="1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0" name="Straight Connector 109"/>
          <p:cNvCxnSpPr>
            <a:stCxn id="109" idx="0"/>
            <a:endCxn id="65" idx="2"/>
          </p:cNvCxnSpPr>
          <p:nvPr/>
        </p:nvCxnSpPr>
        <p:spPr>
          <a:xfrm flipV="1">
            <a:off x="1156248" y="5158806"/>
            <a:ext cx="535860" cy="434596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60864" y="2073748"/>
            <a:ext cx="93775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>
                <a:latin typeface="Calibri" pitchFamily="34" charset="0"/>
                <a:cs typeface="Calibri" pitchFamily="34" charset="0"/>
              </a:rPr>
              <a:t>Land Use Class</a:t>
            </a:r>
            <a:endParaRPr lang="en-NZ" sz="1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2" name="Straight Connector 111"/>
          <p:cNvCxnSpPr>
            <a:endCxn id="111" idx="3"/>
          </p:cNvCxnSpPr>
          <p:nvPr/>
        </p:nvCxnSpPr>
        <p:spPr>
          <a:xfrm flipH="1" flipV="1">
            <a:off x="998617" y="2304581"/>
            <a:ext cx="540595" cy="1086256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3617759" y="188640"/>
            <a:ext cx="151216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>
                <a:latin typeface="Calibri" pitchFamily="34" charset="0"/>
                <a:cs typeface="Calibri" pitchFamily="34" charset="0"/>
              </a:rPr>
              <a:t>Enterprise Mix</a:t>
            </a:r>
            <a:endParaRPr lang="en-NZ" sz="1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4" name="Straight Connector 113"/>
          <p:cNvCxnSpPr>
            <a:stCxn id="113" idx="2"/>
            <a:endCxn id="98" idx="0"/>
          </p:cNvCxnSpPr>
          <p:nvPr/>
        </p:nvCxnSpPr>
        <p:spPr>
          <a:xfrm>
            <a:off x="4373843" y="465639"/>
            <a:ext cx="8844" cy="1289459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134251" y="5590403"/>
            <a:ext cx="738637" cy="464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>
                <a:latin typeface="Calibri" pitchFamily="34" charset="0"/>
                <a:cs typeface="Calibri" pitchFamily="34" charset="0"/>
              </a:rPr>
              <a:t>Soil Erosion</a:t>
            </a:r>
            <a:endParaRPr lang="en-NZ" sz="1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6" name="Straight Connector 115"/>
          <p:cNvCxnSpPr>
            <a:stCxn id="65" idx="2"/>
          </p:cNvCxnSpPr>
          <p:nvPr/>
        </p:nvCxnSpPr>
        <p:spPr>
          <a:xfrm flipH="1">
            <a:off x="342646" y="5158806"/>
            <a:ext cx="1349462" cy="431597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3547826" y="4881805"/>
            <a:ext cx="165618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>
                <a:latin typeface="Calibri" pitchFamily="34" charset="0"/>
                <a:cs typeface="Calibri" pitchFamily="34" charset="0"/>
              </a:rPr>
              <a:t>Economic Output</a:t>
            </a:r>
            <a:endParaRPr lang="en-NZ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256115" y="6251386"/>
            <a:ext cx="98789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>
                <a:latin typeface="Calibri" pitchFamily="34" charset="0"/>
                <a:cs typeface="Calibri" pitchFamily="34" charset="0"/>
              </a:rPr>
              <a:t>Land-Based Profit</a:t>
            </a:r>
            <a:endParaRPr lang="en-NZ" sz="1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9" name="Straight Connector 118"/>
          <p:cNvCxnSpPr>
            <a:stCxn id="117" idx="2"/>
            <a:endCxn id="118" idx="0"/>
          </p:cNvCxnSpPr>
          <p:nvPr/>
        </p:nvCxnSpPr>
        <p:spPr>
          <a:xfrm flipH="1">
            <a:off x="3750062" y="5158804"/>
            <a:ext cx="625856" cy="1092582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4401152" y="6251387"/>
            <a:ext cx="112822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>
                <a:latin typeface="Calibri" pitchFamily="34" charset="0"/>
                <a:cs typeface="Calibri" pitchFamily="34" charset="0"/>
              </a:rPr>
              <a:t>Environmental Costs</a:t>
            </a:r>
            <a:endParaRPr lang="en-NZ" sz="1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1" name="Straight Connector 120"/>
          <p:cNvCxnSpPr>
            <a:stCxn id="117" idx="2"/>
            <a:endCxn id="120" idx="0"/>
          </p:cNvCxnSpPr>
          <p:nvPr/>
        </p:nvCxnSpPr>
        <p:spPr>
          <a:xfrm>
            <a:off x="4375918" y="5158804"/>
            <a:ext cx="589346" cy="1092583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64" idx="2"/>
            <a:endCxn id="117" idx="0"/>
          </p:cNvCxnSpPr>
          <p:nvPr/>
        </p:nvCxnSpPr>
        <p:spPr>
          <a:xfrm>
            <a:off x="4373843" y="3978166"/>
            <a:ext cx="2075" cy="903639"/>
          </a:xfrm>
          <a:prstGeom prst="straightConnector1">
            <a:avLst/>
          </a:prstGeom>
          <a:ln w="19050">
            <a:solidFill>
              <a:srgbClr val="7AA87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42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70" grpId="0" animBg="1"/>
      <p:bldP spid="71" grpId="0" animBg="1"/>
      <p:bldP spid="72" grpId="0" animBg="1"/>
      <p:bldP spid="73" grpId="0" animBg="1"/>
      <p:bldP spid="75" grpId="0" animBg="1"/>
      <p:bldP spid="78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93" grpId="0" animBg="1"/>
      <p:bldP spid="98" grpId="0" animBg="1"/>
      <p:bldP spid="100" grpId="0" animBg="1"/>
      <p:bldP spid="101" grpId="0" animBg="1"/>
      <p:bldP spid="105" grpId="0" animBg="1"/>
      <p:bldP spid="107" grpId="0" animBg="1"/>
      <p:bldP spid="109" grpId="0" animBg="1"/>
      <p:bldP spid="111" grpId="0" animBg="1"/>
      <p:bldP spid="113" grpId="0" animBg="1"/>
      <p:bldP spid="115" grpId="0" animBg="1"/>
      <p:bldP spid="117" grpId="0" animBg="1"/>
      <p:bldP spid="118" grpId="0" animBg="1"/>
      <p:bldP spid="1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464828"/>
            <a:ext cx="109283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/>
              <a:t>Soil Type</a:t>
            </a:r>
            <a:endParaRPr lang="en-NZ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424612"/>
            <a:ext cx="109283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/>
              <a:t>Land Use</a:t>
            </a:r>
            <a:endParaRPr lang="en-NZ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10614" y="3591859"/>
            <a:ext cx="109283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/>
              <a:t>Enterprise</a:t>
            </a:r>
            <a:endParaRPr lang="en-NZ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10614" y="5817167"/>
            <a:ext cx="109283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/>
              <a:t>Agricultural Production</a:t>
            </a:r>
            <a:endParaRPr lang="en-NZ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849687" y="908719"/>
            <a:ext cx="163804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/>
              <a:t>Catchment Area</a:t>
            </a:r>
            <a:endParaRPr lang="en-NZ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018423" y="1892415"/>
            <a:ext cx="158417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200" dirty="0" err="1" smtClean="0"/>
              <a:t>Balmoral</a:t>
            </a:r>
            <a:r>
              <a:rPr lang="en-NZ" sz="1200" dirty="0" smtClean="0"/>
              <a:t> Soil</a:t>
            </a:r>
            <a:endParaRPr lang="en-NZ" sz="12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6699670" y="1883179"/>
            <a:ext cx="158417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/>
              <a:t>Soil </a:t>
            </a:r>
            <a:r>
              <a:rPr lang="en-NZ" sz="1200" dirty="0" err="1" smtClean="0"/>
              <a:t>Type</a:t>
            </a:r>
            <a:r>
              <a:rPr lang="en-NZ" sz="1200" baseline="-25000" dirty="0" err="1" smtClean="0"/>
              <a:t>i</a:t>
            </a:r>
            <a:endParaRPr lang="en-NZ" sz="1200" baseline="-25000" dirty="0"/>
          </a:p>
        </p:txBody>
      </p:sp>
      <p:cxnSp>
        <p:nvCxnSpPr>
          <p:cNvPr id="31" name="Straight Connector 30"/>
          <p:cNvCxnSpPr>
            <a:stCxn id="13" idx="2"/>
          </p:cNvCxnSpPr>
          <p:nvPr/>
        </p:nvCxnSpPr>
        <p:spPr>
          <a:xfrm flipH="1">
            <a:off x="4849135" y="2169414"/>
            <a:ext cx="961376" cy="80312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3" idx="2"/>
          </p:cNvCxnSpPr>
          <p:nvPr/>
        </p:nvCxnSpPr>
        <p:spPr>
          <a:xfrm>
            <a:off x="5810511" y="2169414"/>
            <a:ext cx="910832" cy="80312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057047" y="3007989"/>
            <a:ext cx="158417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/>
              <a:t>Pasture</a:t>
            </a:r>
            <a:endParaRPr lang="en-NZ" sz="1200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5934361" y="3007989"/>
            <a:ext cx="158417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/>
              <a:t>Land </a:t>
            </a:r>
            <a:r>
              <a:rPr lang="en-NZ" sz="1200" dirty="0" err="1" smtClean="0"/>
              <a:t>Use</a:t>
            </a:r>
            <a:r>
              <a:rPr lang="en-NZ" sz="1200" baseline="-25000" dirty="0" err="1" smtClean="0"/>
              <a:t>j</a:t>
            </a:r>
            <a:endParaRPr lang="en-NZ" sz="1200" baseline="-25000" dirty="0"/>
          </a:p>
        </p:txBody>
      </p:sp>
      <p:sp>
        <p:nvSpPr>
          <p:cNvPr id="35" name="Arc 34"/>
          <p:cNvSpPr/>
          <p:nvPr/>
        </p:nvSpPr>
        <p:spPr>
          <a:xfrm rot="10800000">
            <a:off x="5641223" y="2145499"/>
            <a:ext cx="313304" cy="240677"/>
          </a:xfrm>
          <a:prstGeom prst="arc">
            <a:avLst>
              <a:gd name="adj1" fmla="val 10515825"/>
              <a:gd name="adj2" fmla="val 21466798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6" name="TextBox 35"/>
          <p:cNvSpPr txBox="1"/>
          <p:nvPr/>
        </p:nvSpPr>
        <p:spPr>
          <a:xfrm>
            <a:off x="5329823" y="3007987"/>
            <a:ext cx="93610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/>
              <a:t>Forest</a:t>
            </a:r>
            <a:endParaRPr lang="en-NZ" sz="1200" baseline="-25000" dirty="0"/>
          </a:p>
        </p:txBody>
      </p:sp>
      <p:cxnSp>
        <p:nvCxnSpPr>
          <p:cNvPr id="38" name="Straight Connector 37"/>
          <p:cNvCxnSpPr>
            <a:stCxn id="13" idx="2"/>
            <a:endCxn id="36" idx="0"/>
          </p:cNvCxnSpPr>
          <p:nvPr/>
        </p:nvCxnSpPr>
        <p:spPr>
          <a:xfrm flipH="1">
            <a:off x="5797875" y="2169414"/>
            <a:ext cx="12636" cy="838573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887759" y="3284986"/>
            <a:ext cx="961376" cy="83447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57" idx="0"/>
          </p:cNvCxnSpPr>
          <p:nvPr/>
        </p:nvCxnSpPr>
        <p:spPr>
          <a:xfrm>
            <a:off x="4849135" y="3284986"/>
            <a:ext cx="1047684" cy="83522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/>
        </p:nvSpPr>
        <p:spPr>
          <a:xfrm rot="10800000">
            <a:off x="4679847" y="3284986"/>
            <a:ext cx="313304" cy="240677"/>
          </a:xfrm>
          <a:prstGeom prst="arc">
            <a:avLst>
              <a:gd name="adj1" fmla="val 10515825"/>
              <a:gd name="adj2" fmla="val 21466798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0" name="TextBox 49"/>
          <p:cNvSpPr txBox="1"/>
          <p:nvPr/>
        </p:nvSpPr>
        <p:spPr>
          <a:xfrm>
            <a:off x="4414660" y="4119411"/>
            <a:ext cx="8689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/>
              <a:t>Sheep &amp; Beef</a:t>
            </a:r>
            <a:endParaRPr lang="en-NZ" sz="12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3345159" y="4128006"/>
            <a:ext cx="105317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/>
              <a:t>Dairy</a:t>
            </a:r>
            <a:endParaRPr lang="en-NZ" sz="1200" baseline="-25000" dirty="0"/>
          </a:p>
        </p:txBody>
      </p:sp>
      <p:sp>
        <p:nvSpPr>
          <p:cNvPr id="57" name="TextBox 56"/>
          <p:cNvSpPr txBox="1"/>
          <p:nvPr/>
        </p:nvSpPr>
        <p:spPr>
          <a:xfrm>
            <a:off x="5104731" y="4120214"/>
            <a:ext cx="158417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/>
              <a:t>Pastoral </a:t>
            </a:r>
            <a:r>
              <a:rPr lang="en-NZ" sz="1200" dirty="0" err="1" smtClean="0"/>
              <a:t>Enterprise</a:t>
            </a:r>
            <a:r>
              <a:rPr lang="en-NZ" sz="1200" baseline="-25000" dirty="0" err="1" smtClean="0"/>
              <a:t>k</a:t>
            </a:r>
            <a:endParaRPr lang="en-NZ" sz="1200" baseline="-25000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3990457" y="6104329"/>
            <a:ext cx="163804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990457" y="6104329"/>
            <a:ext cx="0" cy="28803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628505" y="6104329"/>
            <a:ext cx="0" cy="28803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815538" y="5703639"/>
            <a:ext cx="2743" cy="68872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324383" y="6392361"/>
            <a:ext cx="133214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/>
              <a:t>Milk Solids</a:t>
            </a:r>
            <a:endParaRPr lang="en-NZ" sz="1200" baseline="-25000" dirty="0"/>
          </a:p>
        </p:txBody>
      </p:sp>
      <p:sp>
        <p:nvSpPr>
          <p:cNvPr id="79" name="TextBox 78"/>
          <p:cNvSpPr txBox="1"/>
          <p:nvPr/>
        </p:nvSpPr>
        <p:spPr>
          <a:xfrm>
            <a:off x="4154726" y="6392360"/>
            <a:ext cx="133214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/>
              <a:t>Calves</a:t>
            </a:r>
            <a:endParaRPr lang="en-NZ" sz="1200" baseline="-25000" dirty="0"/>
          </a:p>
        </p:txBody>
      </p:sp>
      <p:sp>
        <p:nvSpPr>
          <p:cNvPr id="80" name="TextBox 79"/>
          <p:cNvSpPr txBox="1"/>
          <p:nvPr/>
        </p:nvSpPr>
        <p:spPr>
          <a:xfrm>
            <a:off x="5023544" y="6392359"/>
            <a:ext cx="133214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200" dirty="0" err="1" smtClean="0"/>
              <a:t>Product</a:t>
            </a:r>
            <a:r>
              <a:rPr lang="en-NZ" sz="1200" baseline="-25000" dirty="0" err="1" smtClean="0"/>
              <a:t>m</a:t>
            </a:r>
            <a:endParaRPr lang="en-NZ" sz="1200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466557" y="1194457"/>
            <a:ext cx="72933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σ</a:t>
            </a:r>
            <a:r>
              <a:rPr lang="en-NZ" sz="1600" baseline="-25000" dirty="0" smtClean="0"/>
              <a:t>S</a:t>
            </a:r>
            <a:endParaRPr lang="en-NZ" sz="1600" baseline="-25000" dirty="0"/>
          </a:p>
        </p:txBody>
      </p:sp>
      <p:sp>
        <p:nvSpPr>
          <p:cNvPr id="86" name="TextBox 85"/>
          <p:cNvSpPr txBox="1"/>
          <p:nvPr/>
        </p:nvSpPr>
        <p:spPr>
          <a:xfrm>
            <a:off x="5737226" y="2096560"/>
            <a:ext cx="72933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σ</a:t>
            </a:r>
            <a:r>
              <a:rPr lang="en-NZ" sz="1600" baseline="-25000" dirty="0" smtClean="0"/>
              <a:t>L</a:t>
            </a:r>
            <a:endParaRPr lang="en-NZ" sz="1600" baseline="-25000" dirty="0"/>
          </a:p>
        </p:txBody>
      </p:sp>
      <p:sp>
        <p:nvSpPr>
          <p:cNvPr id="87" name="TextBox 86"/>
          <p:cNvSpPr txBox="1"/>
          <p:nvPr/>
        </p:nvSpPr>
        <p:spPr>
          <a:xfrm>
            <a:off x="4810373" y="3187110"/>
            <a:ext cx="72933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σ</a:t>
            </a:r>
            <a:r>
              <a:rPr lang="en-NZ" sz="1600" baseline="-25000" dirty="0" smtClean="0"/>
              <a:t>E</a:t>
            </a:r>
            <a:endParaRPr lang="en-NZ" sz="1600" baseline="-25000" dirty="0"/>
          </a:p>
        </p:txBody>
      </p:sp>
      <p:sp>
        <p:nvSpPr>
          <p:cNvPr id="88" name="TextBox 87"/>
          <p:cNvSpPr txBox="1"/>
          <p:nvPr/>
        </p:nvSpPr>
        <p:spPr>
          <a:xfrm>
            <a:off x="4617792" y="5727466"/>
            <a:ext cx="72933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σ</a:t>
            </a:r>
            <a:r>
              <a:rPr lang="en-NZ" sz="1600" baseline="-25000" dirty="0"/>
              <a:t>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01036" y="116631"/>
            <a:ext cx="8526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dirty="0" smtClean="0"/>
              <a:t>Structure of NZFARM Nest and CET Functions</a:t>
            </a:r>
            <a:endParaRPr lang="en-NZ" sz="3200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5849687" y="1595147"/>
            <a:ext cx="163804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849687" y="1595147"/>
            <a:ext cx="0" cy="28803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7487735" y="1603327"/>
            <a:ext cx="4023" cy="27985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674768" y="1194457"/>
            <a:ext cx="0" cy="40069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11560" y="4696962"/>
            <a:ext cx="109283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/>
              <a:t>Land Management</a:t>
            </a:r>
            <a:endParaRPr lang="en-NZ" sz="1200" dirty="0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2818402" y="4405005"/>
            <a:ext cx="961376" cy="83447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61" idx="0"/>
          </p:cNvCxnSpPr>
          <p:nvPr/>
        </p:nvCxnSpPr>
        <p:spPr>
          <a:xfrm>
            <a:off x="3779778" y="4405005"/>
            <a:ext cx="1047684" cy="83522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rc 55"/>
          <p:cNvSpPr/>
          <p:nvPr/>
        </p:nvSpPr>
        <p:spPr>
          <a:xfrm rot="10800000">
            <a:off x="3610490" y="4405005"/>
            <a:ext cx="313304" cy="240677"/>
          </a:xfrm>
          <a:prstGeom prst="arc">
            <a:avLst>
              <a:gd name="adj1" fmla="val 10515825"/>
              <a:gd name="adj2" fmla="val 21466798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8" name="TextBox 57"/>
          <p:cNvSpPr txBox="1"/>
          <p:nvPr/>
        </p:nvSpPr>
        <p:spPr>
          <a:xfrm>
            <a:off x="2123728" y="5239481"/>
            <a:ext cx="13321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/>
              <a:t>Land </a:t>
            </a:r>
            <a:r>
              <a:rPr lang="en-NZ" sz="1200" dirty="0" err="1" smtClean="0"/>
              <a:t>Management</a:t>
            </a:r>
            <a:r>
              <a:rPr lang="en-NZ" sz="1200" baseline="-25000" dirty="0" err="1" smtClean="0"/>
              <a:t>l</a:t>
            </a:r>
            <a:endParaRPr lang="en-NZ" sz="1200" baseline="-25000" dirty="0"/>
          </a:p>
        </p:txBody>
      </p:sp>
      <p:sp>
        <p:nvSpPr>
          <p:cNvPr id="61" name="TextBox 60"/>
          <p:cNvSpPr txBox="1"/>
          <p:nvPr/>
        </p:nvSpPr>
        <p:spPr>
          <a:xfrm>
            <a:off x="4035374" y="5240233"/>
            <a:ext cx="158417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200" dirty="0" smtClean="0"/>
              <a:t>Irrigation with </a:t>
            </a:r>
            <a:r>
              <a:rPr lang="en-NZ" sz="1200" dirty="0" err="1" smtClean="0"/>
              <a:t>Feedpad</a:t>
            </a:r>
            <a:endParaRPr lang="en-NZ" sz="1200" baseline="-25000" dirty="0"/>
          </a:p>
        </p:txBody>
      </p:sp>
      <p:sp>
        <p:nvSpPr>
          <p:cNvPr id="62" name="TextBox 61"/>
          <p:cNvSpPr txBox="1"/>
          <p:nvPr/>
        </p:nvSpPr>
        <p:spPr>
          <a:xfrm>
            <a:off x="3767141" y="4358408"/>
            <a:ext cx="72933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σ</a:t>
            </a:r>
            <a:r>
              <a:rPr lang="en-NZ" sz="1600" baseline="-25000" dirty="0" smtClean="0"/>
              <a:t>M</a:t>
            </a:r>
            <a:endParaRPr lang="en-NZ" sz="1600" baseline="-250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849135" y="3301070"/>
            <a:ext cx="0" cy="85857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85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Land area (ha) – Land use databases</a:t>
            </a:r>
          </a:p>
          <a:p>
            <a:r>
              <a:rPr lang="en-NZ" dirty="0" smtClean="0"/>
              <a:t>Soil type – </a:t>
            </a:r>
            <a:r>
              <a:rPr lang="en-NZ" dirty="0" smtClean="0"/>
              <a:t>Fundamental Soil Layers </a:t>
            </a:r>
            <a:endParaRPr lang="en-NZ" dirty="0" smtClean="0"/>
          </a:p>
          <a:p>
            <a:r>
              <a:rPr lang="en-NZ" dirty="0" smtClean="0"/>
              <a:t>Enterprise type (ha) – Land use </a:t>
            </a:r>
            <a:r>
              <a:rPr lang="en-NZ" dirty="0" smtClean="0"/>
              <a:t>maps and </a:t>
            </a:r>
            <a:r>
              <a:rPr lang="en-NZ" dirty="0" err="1" smtClean="0"/>
              <a:t>Agribase</a:t>
            </a:r>
            <a:endParaRPr lang="en-NZ" dirty="0" smtClean="0"/>
          </a:p>
          <a:p>
            <a:r>
              <a:rPr lang="en-NZ" dirty="0" smtClean="0"/>
              <a:t>Inputs – various sources</a:t>
            </a:r>
          </a:p>
          <a:p>
            <a:pPr lvl="1"/>
            <a:r>
              <a:rPr lang="en-NZ" dirty="0" smtClean="0"/>
              <a:t>Water (mm/day)</a:t>
            </a:r>
          </a:p>
          <a:p>
            <a:pPr lvl="1"/>
            <a:r>
              <a:rPr lang="en-NZ" dirty="0" smtClean="0"/>
              <a:t>Fertilizer (kg/ha/yr)</a:t>
            </a:r>
          </a:p>
          <a:p>
            <a:pPr lvl="1"/>
            <a:r>
              <a:rPr lang="en-NZ" dirty="0" smtClean="0"/>
              <a:t>Stocking rates (units/ha)</a:t>
            </a:r>
          </a:p>
          <a:p>
            <a:pPr lvl="1"/>
            <a:r>
              <a:rPr lang="en-NZ" dirty="0" smtClean="0"/>
              <a:t>Animals purchased (units/ha)</a:t>
            </a:r>
          </a:p>
          <a:p>
            <a:pPr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384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Needs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Yields – </a:t>
            </a:r>
            <a:r>
              <a:rPr lang="en-NZ" dirty="0" smtClean="0"/>
              <a:t>various sources</a:t>
            </a:r>
            <a:endParaRPr lang="en-NZ" dirty="0" smtClean="0"/>
          </a:p>
          <a:p>
            <a:r>
              <a:rPr lang="en-NZ" dirty="0" smtClean="0"/>
              <a:t>Variable costs – </a:t>
            </a:r>
            <a:r>
              <a:rPr lang="en-NZ" dirty="0" smtClean="0"/>
              <a:t>various sources</a:t>
            </a:r>
            <a:endParaRPr lang="en-NZ" dirty="0" smtClean="0"/>
          </a:p>
          <a:p>
            <a:r>
              <a:rPr lang="en-NZ" dirty="0" smtClean="0"/>
              <a:t>Fixed costs – various sources</a:t>
            </a:r>
          </a:p>
          <a:p>
            <a:r>
              <a:rPr lang="en-NZ" dirty="0" smtClean="0"/>
              <a:t>Output prices – MAF prices for all of NZ</a:t>
            </a:r>
          </a:p>
          <a:p>
            <a:r>
              <a:rPr lang="en-NZ" dirty="0" smtClean="0"/>
              <a:t>Environmental outputs</a:t>
            </a:r>
          </a:p>
          <a:p>
            <a:pPr lvl="1"/>
            <a:r>
              <a:rPr lang="en-NZ" dirty="0" smtClean="0"/>
              <a:t>N and P leaching rates – from OVERSEER and/or SPASMO</a:t>
            </a:r>
          </a:p>
          <a:p>
            <a:pPr lvl="1"/>
            <a:r>
              <a:rPr lang="en-NZ" dirty="0" smtClean="0"/>
              <a:t>GHGs – Calculated from farm-level inputs and NZ GHG Inventory data and equations</a:t>
            </a:r>
          </a:p>
          <a:p>
            <a:pPr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6937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t_landscap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sat_landscape</Template>
  <TotalTime>4679</TotalTime>
  <Words>1142</Words>
  <Application>Microsoft Office PowerPoint</Application>
  <PresentationFormat>On-screen Show (4:3)</PresentationFormat>
  <Paragraphs>308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sat_landscape</vt:lpstr>
      <vt:lpstr> NZ Forest and Agriculture Regional Model (NZFARM)  </vt:lpstr>
      <vt:lpstr>New Zealand Forest And Agriculture Regional Model (NZ-FARM)</vt:lpstr>
      <vt:lpstr>Objective Function</vt:lpstr>
      <vt:lpstr>Calculating Net Returns in NZ-FARM</vt:lpstr>
      <vt:lpstr>NZ-FARM – Key Components</vt:lpstr>
      <vt:lpstr>PowerPoint Presentation</vt:lpstr>
      <vt:lpstr>PowerPoint Presentation</vt:lpstr>
      <vt:lpstr>Data Needs</vt:lpstr>
      <vt:lpstr>Data Needs</vt:lpstr>
      <vt:lpstr>Baseline </vt:lpstr>
      <vt:lpstr>Hurunui/Waiau Catchment</vt:lpstr>
      <vt:lpstr>Baseline Enterprise Mix</vt:lpstr>
      <vt:lpstr>Sub-Zones within Hurunui/Waiau Catchment </vt:lpstr>
      <vt:lpstr>Key Components of NZ-FARM – Hurunui Catchment</vt:lpstr>
      <vt:lpstr>Model Outputs</vt:lpstr>
      <vt:lpstr>Enterprise Area</vt:lpstr>
      <vt:lpstr>Regional Production (tons or k m3)</vt:lpstr>
      <vt:lpstr>Average N Leaching Rates</vt:lpstr>
      <vt:lpstr>GHG Emissions</vt:lpstr>
      <vt:lpstr>Change in N leaching intensity with nutrient reduction policy</vt:lpstr>
      <vt:lpstr>Marginal Abatement Costs- GHG Price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Impacts of Environmental Policies on Land Management in the Manawatu Catchment</dc:title>
  <dc:creator>Adam Daigneault</dc:creator>
  <cp:lastModifiedBy>Adam Daigneault</cp:lastModifiedBy>
  <cp:revision>11</cp:revision>
  <dcterms:created xsi:type="dcterms:W3CDTF">2012-03-16T01:38:07Z</dcterms:created>
  <dcterms:modified xsi:type="dcterms:W3CDTF">2012-03-19T07:37:35Z</dcterms:modified>
</cp:coreProperties>
</file>