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5" r:id="rId3"/>
    <p:sldId id="298" r:id="rId4"/>
    <p:sldId id="296" r:id="rId5"/>
    <p:sldId id="297" r:id="rId6"/>
    <p:sldId id="299" r:id="rId7"/>
    <p:sldId id="262" r:id="rId8"/>
    <p:sldId id="265" r:id="rId9"/>
    <p:sldId id="301" r:id="rId10"/>
    <p:sldId id="300" r:id="rId11"/>
    <p:sldId id="268" r:id="rId12"/>
    <p:sldId id="302" r:id="rId13"/>
    <p:sldId id="303" r:id="rId14"/>
    <p:sldId id="270" r:id="rId15"/>
    <p:sldId id="272" r:id="rId16"/>
    <p:sldId id="304" r:id="rId17"/>
    <p:sldId id="308" r:id="rId18"/>
    <p:sldId id="307" r:id="rId19"/>
    <p:sldId id="266" r:id="rId20"/>
    <p:sldId id="285" r:id="rId21"/>
    <p:sldId id="305" r:id="rId22"/>
    <p:sldId id="306" r:id="rId23"/>
    <p:sldId id="310" r:id="rId24"/>
    <p:sldId id="309" r:id="rId25"/>
    <p:sldId id="273" r:id="rId26"/>
    <p:sldId id="274" r:id="rId27"/>
    <p:sldId id="275" r:id="rId28"/>
    <p:sldId id="278" r:id="rId29"/>
    <p:sldId id="276" r:id="rId30"/>
    <p:sldId id="311" r:id="rId31"/>
    <p:sldId id="293" r:id="rId32"/>
    <p:sldId id="314" r:id="rId33"/>
    <p:sldId id="315" r:id="rId34"/>
    <p:sldId id="312" r:id="rId35"/>
    <p:sldId id="284" r:id="rId36"/>
  </p:sldIdLst>
  <p:sldSz cx="9906000" cy="6858000" type="A4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0080"/>
    <a:srgbClr val="03008A"/>
    <a:srgbClr val="FE4848"/>
    <a:srgbClr val="020089"/>
    <a:srgbClr val="DEFACE"/>
    <a:srgbClr val="04027C"/>
    <a:srgbClr val="DDDDDD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39" autoAdjust="0"/>
    <p:restoredTop sz="78007" autoAdjust="0"/>
  </p:normalViewPr>
  <p:slideViewPr>
    <p:cSldViewPr>
      <p:cViewPr varScale="1">
        <p:scale>
          <a:sx n="85" d="100"/>
          <a:sy n="85" d="100"/>
        </p:scale>
        <p:origin x="-444" y="-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42" y="-10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tu-dc\Research-Public\Environment\SLMACC\Agriculture\Zack%20Methane\Paper\Farm%20scenarios\Summary%20comparison%20v1.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tu-dc\Research-Public\Environment\SLMACC\Agriculture\Zack%20Methane\Paper\Farm%20scenarios\Summary%20comparison%20v1.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tu-dc\Research-Public\Environment\SLMACC\Agriculture\Zack%20Methane\Paper\Farm%20scenarios\Summary%20comparison%20v1.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tu-dc\Research-Public\Environment\SLMACC\Agriculture\Zack%20Methane\Paper\Farm%20scenarios\Summary%20comparison%20v1.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tu-dc\Research-Public\Environment\SLMACC\Agriculture\Zack%20Methane\Paper\Farm%20scenarios\Summary%20comparison%20v1.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tu-dc\Research-Public\Environment\SLMACC\Agriculture\Zack%20Methane\Paper\Farm%20scenarios\Summary%20comparison%20v1.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tu-dc\Research-Public\Environment\SLMACC\Agriculture\Zack%20Methane\Paper\Farm%20scenarios\Summary%20comparison%20v1.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tu-dc\Research-Public\Environment\SLMACC\Agriculture\Zack%20Methane\Paper\Farm%20scenarios\Summary%20comparison%20v1.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plotArea>
      <c:layout/>
      <c:barChart>
        <c:barDir val="col"/>
        <c:grouping val="clustered"/>
        <c:ser>
          <c:idx val="0"/>
          <c:order val="0"/>
          <c:cat>
            <c:strRef>
              <c:f>('Overall results'!$E$32,'Overall results'!$E$34,'Overall results'!$E$36)</c:f>
              <c:strCache>
                <c:ptCount val="3"/>
                <c:pt idx="0">
                  <c:v>All in this together</c:v>
                </c:pt>
                <c:pt idx="1">
                  <c:v>The agricultural conundrum</c:v>
                </c:pt>
                <c:pt idx="2">
                  <c:v>Agriculture out</c:v>
                </c:pt>
              </c:strCache>
            </c:strRef>
          </c:cat>
          <c:val>
            <c:numRef>
              <c:f>('Overall results'!$D$32,'Overall results'!$D$34,'Overall results'!$D$36)</c:f>
              <c:numCache>
                <c:formatCode>0.0%</c:formatCode>
                <c:ptCount val="3"/>
                <c:pt idx="0">
                  <c:v>8.0000000000000158E-3</c:v>
                </c:pt>
                <c:pt idx="1">
                  <c:v>-1.0000000000000018E-3</c:v>
                </c:pt>
                <c:pt idx="2">
                  <c:v>4.000000000000007E-3</c:v>
                </c:pt>
              </c:numCache>
            </c:numRef>
          </c:val>
        </c:ser>
        <c:axId val="60989440"/>
        <c:axId val="60990976"/>
      </c:barChart>
      <c:catAx>
        <c:axId val="60989440"/>
        <c:scaling>
          <c:orientation val="minMax"/>
        </c:scaling>
        <c:axPos val="b"/>
        <c:tickLblPos val="nextTo"/>
        <c:crossAx val="60990976"/>
        <c:crosses val="autoZero"/>
        <c:auto val="1"/>
        <c:lblAlgn val="ctr"/>
        <c:lblOffset val="100"/>
      </c:catAx>
      <c:valAx>
        <c:axId val="609909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Change in RGNDI over baseline</a:t>
                </a:r>
              </a:p>
            </c:rich>
          </c:tx>
          <c:layout/>
        </c:title>
        <c:numFmt formatCode="0.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0989440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'Overall results'!$D$31</c:f>
              <c:strCache>
                <c:ptCount val="1"/>
                <c:pt idx="0">
                  <c:v>NZ's change in RGNDI</c:v>
                </c:pt>
              </c:strCache>
            </c:strRef>
          </c:tx>
          <c:cat>
            <c:strRef>
              <c:f>'Overall results'!$A$32:$A$37</c:f>
              <c:strCache>
                <c:ptCount val="6"/>
                <c:pt idx="0">
                  <c:v>GWP</c:v>
                </c:pt>
                <c:pt idx="1">
                  <c:v>GTP</c:v>
                </c:pt>
                <c:pt idx="2">
                  <c:v>GWP</c:v>
                </c:pt>
                <c:pt idx="3">
                  <c:v>GTP</c:v>
                </c:pt>
                <c:pt idx="4">
                  <c:v>GWP</c:v>
                </c:pt>
                <c:pt idx="5">
                  <c:v>GTP</c:v>
                </c:pt>
              </c:strCache>
            </c:strRef>
          </c:cat>
          <c:val>
            <c:numRef>
              <c:f>'Overall results'!$D$32:$D$37</c:f>
              <c:numCache>
                <c:formatCode>0.0%</c:formatCode>
                <c:ptCount val="6"/>
                <c:pt idx="0">
                  <c:v>8.000000000000014E-3</c:v>
                </c:pt>
                <c:pt idx="1">
                  <c:v>7.0000000000000071E-3</c:v>
                </c:pt>
                <c:pt idx="2">
                  <c:v>-1.0000000000000015E-3</c:v>
                </c:pt>
                <c:pt idx="3">
                  <c:v>-2.0000000000000031E-3</c:v>
                </c:pt>
                <c:pt idx="4">
                  <c:v>4.0000000000000062E-3</c:v>
                </c:pt>
                <c:pt idx="5">
                  <c:v>4.0000000000000062E-3</c:v>
                </c:pt>
              </c:numCache>
            </c:numRef>
          </c:val>
        </c:ser>
        <c:axId val="61752832"/>
        <c:axId val="61754368"/>
      </c:barChart>
      <c:catAx>
        <c:axId val="61752832"/>
        <c:scaling>
          <c:orientation val="minMax"/>
        </c:scaling>
        <c:axPos val="b"/>
        <c:tickLblPos val="nextTo"/>
        <c:crossAx val="61754368"/>
        <c:crosses val="autoZero"/>
        <c:auto val="1"/>
        <c:lblAlgn val="ctr"/>
        <c:lblOffset val="100"/>
      </c:catAx>
      <c:valAx>
        <c:axId val="617543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Change in RGNDI over baseline</a:t>
                </a:r>
              </a:p>
            </c:rich>
          </c:tx>
          <c:layout/>
        </c:title>
        <c:numFmt formatCode="0.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1752832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v>Dairy</c:v>
          </c:tx>
          <c:cat>
            <c:strRef>
              <c:f>'10% liability 2020'!$A$2:$A$7</c:f>
              <c:strCache>
                <c:ptCount val="6"/>
                <c:pt idx="0">
                  <c:v>GWP</c:v>
                </c:pt>
                <c:pt idx="1">
                  <c:v>GTP</c:v>
                </c:pt>
                <c:pt idx="2">
                  <c:v>GWP</c:v>
                </c:pt>
                <c:pt idx="3">
                  <c:v>GTP</c:v>
                </c:pt>
                <c:pt idx="4">
                  <c:v>GWP</c:v>
                </c:pt>
                <c:pt idx="5">
                  <c:v>GTP</c:v>
                </c:pt>
              </c:strCache>
            </c:strRef>
          </c:cat>
          <c:val>
            <c:numRef>
              <c:f>'10% liability 2020'!$B$2:$B$7</c:f>
              <c:numCache>
                <c:formatCode>0%</c:formatCode>
                <c:ptCount val="6"/>
                <c:pt idx="0">
                  <c:v>0.35823535613075369</c:v>
                </c:pt>
                <c:pt idx="1">
                  <c:v>0.31974736392434894</c:v>
                </c:pt>
                <c:pt idx="2">
                  <c:v>0.2408315711617327</c:v>
                </c:pt>
                <c:pt idx="3">
                  <c:v>0.25255967944709246</c:v>
                </c:pt>
                <c:pt idx="4">
                  <c:v>0.27979191230273176</c:v>
                </c:pt>
                <c:pt idx="5">
                  <c:v>0.2770054501508738</c:v>
                </c:pt>
              </c:numCache>
            </c:numRef>
          </c:val>
        </c:ser>
        <c:ser>
          <c:idx val="1"/>
          <c:order val="1"/>
          <c:tx>
            <c:v>Sheep and beef</c:v>
          </c:tx>
          <c:cat>
            <c:strRef>
              <c:f>'10% liability 2020'!$A$2:$A$7</c:f>
              <c:strCache>
                <c:ptCount val="6"/>
                <c:pt idx="0">
                  <c:v>GWP</c:v>
                </c:pt>
                <c:pt idx="1">
                  <c:v>GTP</c:v>
                </c:pt>
                <c:pt idx="2">
                  <c:v>GWP</c:v>
                </c:pt>
                <c:pt idx="3">
                  <c:v>GTP</c:v>
                </c:pt>
                <c:pt idx="4">
                  <c:v>GWP</c:v>
                </c:pt>
                <c:pt idx="5">
                  <c:v>GTP</c:v>
                </c:pt>
              </c:strCache>
            </c:strRef>
          </c:cat>
          <c:val>
            <c:numRef>
              <c:f>'10% liability 2020'!$C$2:$C$7</c:f>
              <c:numCache>
                <c:formatCode>0%</c:formatCode>
                <c:ptCount val="6"/>
                <c:pt idx="0">
                  <c:v>0.33217955734756366</c:v>
                </c:pt>
                <c:pt idx="1">
                  <c:v>0.30545800233457115</c:v>
                </c:pt>
                <c:pt idx="2">
                  <c:v>0.16803354854972496</c:v>
                </c:pt>
                <c:pt idx="3">
                  <c:v>0.21081787203784474</c:v>
                </c:pt>
                <c:pt idx="4">
                  <c:v>0.27230543897944315</c:v>
                </c:pt>
                <c:pt idx="5">
                  <c:v>0.26724047553784103</c:v>
                </c:pt>
              </c:numCache>
            </c:numRef>
          </c:val>
        </c:ser>
        <c:ser>
          <c:idx val="2"/>
          <c:order val="2"/>
          <c:tx>
            <c:v>RGNDI</c:v>
          </c:tx>
          <c:cat>
            <c:strRef>
              <c:f>'10% liability 2020'!$A$2:$A$7</c:f>
              <c:strCache>
                <c:ptCount val="6"/>
                <c:pt idx="0">
                  <c:v>GWP</c:v>
                </c:pt>
                <c:pt idx="1">
                  <c:v>GTP</c:v>
                </c:pt>
                <c:pt idx="2">
                  <c:v>GWP</c:v>
                </c:pt>
                <c:pt idx="3">
                  <c:v>GTP</c:v>
                </c:pt>
                <c:pt idx="4">
                  <c:v>GWP</c:v>
                </c:pt>
                <c:pt idx="5">
                  <c:v>GTP</c:v>
                </c:pt>
              </c:strCache>
            </c:strRef>
          </c:cat>
          <c:val>
            <c:numRef>
              <c:f>'10% liability 2020'!$D$2:$D$7</c:f>
              <c:numCache>
                <c:formatCode>0.0%</c:formatCode>
                <c:ptCount val="6"/>
                <c:pt idx="0">
                  <c:v>8.000000000000014E-3</c:v>
                </c:pt>
                <c:pt idx="1">
                  <c:v>7.0000000000000071E-3</c:v>
                </c:pt>
                <c:pt idx="2">
                  <c:v>-1.0000000000000015E-3</c:v>
                </c:pt>
                <c:pt idx="3">
                  <c:v>-2.0000000000000031E-3</c:v>
                </c:pt>
                <c:pt idx="4">
                  <c:v>4.0000000000000062E-3</c:v>
                </c:pt>
                <c:pt idx="5">
                  <c:v>4.0000000000000062E-3</c:v>
                </c:pt>
              </c:numCache>
            </c:numRef>
          </c:val>
        </c:ser>
        <c:axId val="61047168"/>
        <c:axId val="61048704"/>
      </c:barChart>
      <c:catAx>
        <c:axId val="61047168"/>
        <c:scaling>
          <c:orientation val="minMax"/>
        </c:scaling>
        <c:axPos val="b"/>
        <c:tickLblPos val="nextTo"/>
        <c:crossAx val="61048704"/>
        <c:crosses val="autoZero"/>
        <c:auto val="1"/>
        <c:lblAlgn val="ctr"/>
        <c:lblOffset val="100"/>
      </c:catAx>
      <c:valAx>
        <c:axId val="610487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Change in profit/ha; change in RGNDI</a:t>
                </a:r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10471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v>Dairy</c:v>
          </c:tx>
          <c:cat>
            <c:strRef>
              <c:f>'10% liability 2020'!$A$2:$A$7</c:f>
              <c:strCache>
                <c:ptCount val="6"/>
                <c:pt idx="0">
                  <c:v>GWP</c:v>
                </c:pt>
                <c:pt idx="1">
                  <c:v>GTP</c:v>
                </c:pt>
                <c:pt idx="2">
                  <c:v>GWP</c:v>
                </c:pt>
                <c:pt idx="3">
                  <c:v>GTP</c:v>
                </c:pt>
                <c:pt idx="4">
                  <c:v>GWP</c:v>
                </c:pt>
                <c:pt idx="5">
                  <c:v>GTP</c:v>
                </c:pt>
              </c:strCache>
            </c:strRef>
          </c:cat>
          <c:val>
            <c:numRef>
              <c:f>'10% liability 2020'!$B$2:$B$7</c:f>
              <c:numCache>
                <c:formatCode>0%</c:formatCode>
                <c:ptCount val="6"/>
                <c:pt idx="0">
                  <c:v>0.35823535613075369</c:v>
                </c:pt>
                <c:pt idx="1">
                  <c:v>0.31974736392434894</c:v>
                </c:pt>
                <c:pt idx="2">
                  <c:v>0.2408315711617327</c:v>
                </c:pt>
                <c:pt idx="3">
                  <c:v>0.25255967944709246</c:v>
                </c:pt>
                <c:pt idx="4">
                  <c:v>0.27979191230273176</c:v>
                </c:pt>
                <c:pt idx="5">
                  <c:v>0.2770054501508738</c:v>
                </c:pt>
              </c:numCache>
            </c:numRef>
          </c:val>
        </c:ser>
        <c:ser>
          <c:idx val="1"/>
          <c:order val="1"/>
          <c:tx>
            <c:v>Sheep and beef</c:v>
          </c:tx>
          <c:cat>
            <c:strRef>
              <c:f>'10% liability 2020'!$A$2:$A$7</c:f>
              <c:strCache>
                <c:ptCount val="6"/>
                <c:pt idx="0">
                  <c:v>GWP</c:v>
                </c:pt>
                <c:pt idx="1">
                  <c:v>GTP</c:v>
                </c:pt>
                <c:pt idx="2">
                  <c:v>GWP</c:v>
                </c:pt>
                <c:pt idx="3">
                  <c:v>GTP</c:v>
                </c:pt>
                <c:pt idx="4">
                  <c:v>GWP</c:v>
                </c:pt>
                <c:pt idx="5">
                  <c:v>GTP</c:v>
                </c:pt>
              </c:strCache>
            </c:strRef>
          </c:cat>
          <c:val>
            <c:numRef>
              <c:f>'10% liability 2020'!$C$2:$C$7</c:f>
              <c:numCache>
                <c:formatCode>0%</c:formatCode>
                <c:ptCount val="6"/>
                <c:pt idx="0">
                  <c:v>0.33217955734756366</c:v>
                </c:pt>
                <c:pt idx="1">
                  <c:v>0.30545800233457115</c:v>
                </c:pt>
                <c:pt idx="2">
                  <c:v>0.16803354854972496</c:v>
                </c:pt>
                <c:pt idx="3">
                  <c:v>0.21081787203784474</c:v>
                </c:pt>
                <c:pt idx="4">
                  <c:v>0.27230543897944315</c:v>
                </c:pt>
                <c:pt idx="5">
                  <c:v>0.26724047553784103</c:v>
                </c:pt>
              </c:numCache>
            </c:numRef>
          </c:val>
        </c:ser>
        <c:ser>
          <c:idx val="2"/>
          <c:order val="2"/>
          <c:tx>
            <c:v>RGNDI</c:v>
          </c:tx>
          <c:cat>
            <c:strRef>
              <c:f>'10% liability 2020'!$A$2:$A$7</c:f>
              <c:strCache>
                <c:ptCount val="6"/>
                <c:pt idx="0">
                  <c:v>GWP</c:v>
                </c:pt>
                <c:pt idx="1">
                  <c:v>GTP</c:v>
                </c:pt>
                <c:pt idx="2">
                  <c:v>GWP</c:v>
                </c:pt>
                <c:pt idx="3">
                  <c:v>GTP</c:v>
                </c:pt>
                <c:pt idx="4">
                  <c:v>GWP</c:v>
                </c:pt>
                <c:pt idx="5">
                  <c:v>GTP</c:v>
                </c:pt>
              </c:strCache>
            </c:strRef>
          </c:cat>
          <c:val>
            <c:numRef>
              <c:f>'10% liability 2020'!$E$2:$E$7</c:f>
              <c:numCache>
                <c:formatCode>0%</c:formatCode>
                <c:ptCount val="6"/>
                <c:pt idx="0">
                  <c:v>0.4</c:v>
                </c:pt>
                <c:pt idx="1">
                  <c:v>0.35000000000000031</c:v>
                </c:pt>
                <c:pt idx="2">
                  <c:v>-0.05</c:v>
                </c:pt>
                <c:pt idx="3">
                  <c:v>-0.1</c:v>
                </c:pt>
                <c:pt idx="4">
                  <c:v>0.2</c:v>
                </c:pt>
                <c:pt idx="5">
                  <c:v>0.2</c:v>
                </c:pt>
              </c:numCache>
            </c:numRef>
          </c:val>
        </c:ser>
        <c:axId val="61874560"/>
        <c:axId val="61876096"/>
      </c:barChart>
      <c:barChart>
        <c:barDir val="col"/>
        <c:grouping val="clustered"/>
        <c:ser>
          <c:idx val="3"/>
          <c:order val="3"/>
          <c:tx>
            <c:v>Secret</c:v>
          </c:tx>
          <c:spPr>
            <a:noFill/>
            <a:ln>
              <a:noFill/>
            </a:ln>
          </c:spPr>
          <c:val>
            <c:numRef>
              <c:f>'10% liability 2020'!$D$2:$D$7</c:f>
              <c:numCache>
                <c:formatCode>0.0%</c:formatCode>
                <c:ptCount val="6"/>
                <c:pt idx="0">
                  <c:v>8.000000000000014E-3</c:v>
                </c:pt>
                <c:pt idx="1">
                  <c:v>7.0000000000000071E-3</c:v>
                </c:pt>
                <c:pt idx="2">
                  <c:v>-1.0000000000000015E-3</c:v>
                </c:pt>
                <c:pt idx="3">
                  <c:v>-2.0000000000000031E-3</c:v>
                </c:pt>
                <c:pt idx="4">
                  <c:v>4.0000000000000062E-3</c:v>
                </c:pt>
                <c:pt idx="5">
                  <c:v>4.0000000000000062E-3</c:v>
                </c:pt>
              </c:numCache>
            </c:numRef>
          </c:val>
        </c:ser>
        <c:axId val="61896576"/>
        <c:axId val="61894656"/>
      </c:barChart>
      <c:catAx>
        <c:axId val="61874560"/>
        <c:scaling>
          <c:orientation val="minMax"/>
        </c:scaling>
        <c:axPos val="b"/>
        <c:tickLblPos val="nextTo"/>
        <c:crossAx val="61876096"/>
        <c:crosses val="autoZero"/>
        <c:auto val="1"/>
        <c:lblAlgn val="ctr"/>
        <c:lblOffset val="100"/>
      </c:catAx>
      <c:valAx>
        <c:axId val="618760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Change in profit/ha</a:t>
                </a:r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1874560"/>
        <c:crosses val="autoZero"/>
        <c:crossBetween val="between"/>
      </c:valAx>
      <c:valAx>
        <c:axId val="61894656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Change in RGNDI</a:t>
                </a:r>
              </a:p>
            </c:rich>
          </c:tx>
          <c:layout/>
        </c:title>
        <c:numFmt formatCode="0.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1896576"/>
        <c:crosses val="max"/>
        <c:crossBetween val="between"/>
      </c:valAx>
      <c:catAx>
        <c:axId val="61896576"/>
        <c:scaling>
          <c:orientation val="minMax"/>
        </c:scaling>
        <c:delete val="1"/>
        <c:axPos val="b"/>
        <c:tickLblPos val="nextTo"/>
        <c:crossAx val="61894656"/>
        <c:crosses val="autoZero"/>
        <c:auto val="1"/>
        <c:lblAlgn val="ctr"/>
        <c:lblOffset val="100"/>
      </c:catAx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1"/>
          <c:order val="0"/>
          <c:tx>
            <c:v>CO2 emissions</c:v>
          </c:tx>
          <c:spPr>
            <a:solidFill>
              <a:schemeClr val="accent1"/>
            </a:solidFill>
          </c:spPr>
          <c:cat>
            <c:strRef>
              <c:f>'10% liability costs 2020'!$A$14:$A$19</c:f>
              <c:strCache>
                <c:ptCount val="6"/>
                <c:pt idx="0">
                  <c:v>GWP</c:v>
                </c:pt>
                <c:pt idx="1">
                  <c:v>GTP</c:v>
                </c:pt>
                <c:pt idx="2">
                  <c:v>GWP</c:v>
                </c:pt>
                <c:pt idx="3">
                  <c:v>GTP</c:v>
                </c:pt>
                <c:pt idx="4">
                  <c:v>GWP</c:v>
                </c:pt>
                <c:pt idx="5">
                  <c:v>GTP</c:v>
                </c:pt>
              </c:strCache>
            </c:strRef>
          </c:cat>
          <c:val>
            <c:numRef>
              <c:f>'10% liability costs 2020'!$C$14:$C$19</c:f>
              <c:numCache>
                <c:formatCode>0%</c:formatCode>
                <c:ptCount val="6"/>
                <c:pt idx="0">
                  <c:v>8.6926976803818716E-3</c:v>
                </c:pt>
                <c:pt idx="1">
                  <c:v>1.0431237216458241E-2</c:v>
                </c:pt>
                <c:pt idx="2">
                  <c:v>1.9123934896840125E-2</c:v>
                </c:pt>
                <c:pt idx="3">
                  <c:v>2.1855925596388711E-2</c:v>
                </c:pt>
                <c:pt idx="4">
                  <c:v>1.9123934896840125E-2</c:v>
                </c:pt>
                <c:pt idx="5">
                  <c:v>2.1855925596388711E-2</c:v>
                </c:pt>
              </c:numCache>
            </c:numRef>
          </c:val>
        </c:ser>
        <c:ser>
          <c:idx val="2"/>
          <c:order val="1"/>
          <c:tx>
            <c:v>Non-CO2 emissions</c:v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strRef>
              <c:f>'10% liability costs 2020'!$A$14:$A$19</c:f>
              <c:strCache>
                <c:ptCount val="6"/>
                <c:pt idx="0">
                  <c:v>GWP</c:v>
                </c:pt>
                <c:pt idx="1">
                  <c:v>GTP</c:v>
                </c:pt>
                <c:pt idx="2">
                  <c:v>GWP</c:v>
                </c:pt>
                <c:pt idx="3">
                  <c:v>GTP</c:v>
                </c:pt>
                <c:pt idx="4">
                  <c:v>GWP</c:v>
                </c:pt>
                <c:pt idx="5">
                  <c:v>GTP</c:v>
                </c:pt>
              </c:strCache>
            </c:strRef>
          </c:cat>
          <c:val>
            <c:numRef>
              <c:f>'10% liability costs 2020'!$E$14:$E$19</c:f>
              <c:numCache>
                <c:formatCode>0%</c:formatCode>
                <c:ptCount val="6"/>
                <c:pt idx="0">
                  <c:v>1.7363054891122241E-2</c:v>
                </c:pt>
                <c:pt idx="1">
                  <c:v>1.1439220203485785E-2</c:v>
                </c:pt>
                <c:pt idx="2">
                  <c:v>3.8198720760468922E-2</c:v>
                </c:pt>
                <c:pt idx="3">
                  <c:v>2.3967889950160661E-2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overlap val="100"/>
        <c:axId val="61976576"/>
        <c:axId val="61978112"/>
      </c:barChart>
      <c:catAx>
        <c:axId val="61976576"/>
        <c:scaling>
          <c:orientation val="minMax"/>
        </c:scaling>
        <c:axPos val="b"/>
        <c:tickLblPos val="nextTo"/>
        <c:crossAx val="61978112"/>
        <c:crosses val="autoZero"/>
        <c:auto val="1"/>
        <c:lblAlgn val="ctr"/>
        <c:lblOffset val="100"/>
      </c:catAx>
      <c:valAx>
        <c:axId val="619781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Costs as a % </a:t>
                </a:r>
                <a:r>
                  <a:rPr lang="en-US" dirty="0" smtClean="0"/>
                  <a:t>of baseline </a:t>
                </a:r>
                <a:r>
                  <a:rPr lang="en-US" dirty="0"/>
                  <a:t>profit/ha</a:t>
                </a:r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19765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9643880798286396E-2"/>
          <c:y val="2.1117485539220604E-2"/>
          <c:w val="0.70148662340770307"/>
          <c:h val="0.95776502892155879"/>
        </c:manualLayout>
      </c:layout>
      <c:barChart>
        <c:barDir val="col"/>
        <c:grouping val="clustered"/>
        <c:ser>
          <c:idx val="0"/>
          <c:order val="0"/>
          <c:tx>
            <c:v>Dairy</c:v>
          </c:tx>
          <c:cat>
            <c:strRef>
              <c:f>'100% liability 2020'!$A$2:$A$7</c:f>
              <c:strCache>
                <c:ptCount val="6"/>
                <c:pt idx="0">
                  <c:v>GWP</c:v>
                </c:pt>
                <c:pt idx="1">
                  <c:v>GTP</c:v>
                </c:pt>
                <c:pt idx="2">
                  <c:v>GWP</c:v>
                </c:pt>
                <c:pt idx="3">
                  <c:v>GTP</c:v>
                </c:pt>
                <c:pt idx="4">
                  <c:v>GWP</c:v>
                </c:pt>
                <c:pt idx="5">
                  <c:v>GTP</c:v>
                </c:pt>
              </c:strCache>
            </c:strRef>
          </c:cat>
          <c:val>
            <c:numRef>
              <c:f>'100% liability 2020'!$B$2:$B$7</c:f>
              <c:numCache>
                <c:formatCode>0%</c:formatCode>
                <c:ptCount val="6"/>
                <c:pt idx="0">
                  <c:v>0.19885214237212048</c:v>
                </c:pt>
                <c:pt idx="1">
                  <c:v>0.21474166703765221</c:v>
                </c:pt>
                <c:pt idx="2">
                  <c:v>-0.10981149910725978</c:v>
                </c:pt>
                <c:pt idx="3">
                  <c:v>3.2547743113062452E-2</c:v>
                </c:pt>
                <c:pt idx="4">
                  <c:v>0.27979191230273176</c:v>
                </c:pt>
                <c:pt idx="5">
                  <c:v>0.2770054501508738</c:v>
                </c:pt>
              </c:numCache>
            </c:numRef>
          </c:val>
        </c:ser>
        <c:ser>
          <c:idx val="1"/>
          <c:order val="1"/>
          <c:tx>
            <c:v>Sheep and beef</c:v>
          </c:tx>
          <c:cat>
            <c:strRef>
              <c:f>'100% liability 2020'!$A$2:$A$7</c:f>
              <c:strCache>
                <c:ptCount val="6"/>
                <c:pt idx="0">
                  <c:v>GWP</c:v>
                </c:pt>
                <c:pt idx="1">
                  <c:v>GTP</c:v>
                </c:pt>
                <c:pt idx="2">
                  <c:v>GWP</c:v>
                </c:pt>
                <c:pt idx="3">
                  <c:v>GTP</c:v>
                </c:pt>
                <c:pt idx="4">
                  <c:v>GWP</c:v>
                </c:pt>
                <c:pt idx="5">
                  <c:v>GTP</c:v>
                </c:pt>
              </c:strCache>
            </c:strRef>
          </c:cat>
          <c:val>
            <c:numRef>
              <c:f>'100% liability 2020'!$C$2:$C$7</c:f>
              <c:numCache>
                <c:formatCode>0%</c:formatCode>
                <c:ptCount val="6"/>
                <c:pt idx="0">
                  <c:v>-9.4387267137644296E-2</c:v>
                </c:pt>
                <c:pt idx="1">
                  <c:v>6.3097273664134507E-2</c:v>
                </c:pt>
                <c:pt idx="2">
                  <c:v>-0.77041346531773147</c:v>
                </c:pt>
                <c:pt idx="3">
                  <c:v>-0.29698555946211552</c:v>
                </c:pt>
                <c:pt idx="4">
                  <c:v>0.27230543897944276</c:v>
                </c:pt>
                <c:pt idx="5">
                  <c:v>0.26724047553784075</c:v>
                </c:pt>
              </c:numCache>
            </c:numRef>
          </c:val>
        </c:ser>
        <c:ser>
          <c:idx val="2"/>
          <c:order val="2"/>
          <c:tx>
            <c:v>RGNDI (10% liability agriculture)</c:v>
          </c:tx>
          <c:cat>
            <c:strRef>
              <c:f>'100% liability 2020'!$A$2:$A$7</c:f>
              <c:strCache>
                <c:ptCount val="6"/>
                <c:pt idx="0">
                  <c:v>GWP</c:v>
                </c:pt>
                <c:pt idx="1">
                  <c:v>GTP</c:v>
                </c:pt>
                <c:pt idx="2">
                  <c:v>GWP</c:v>
                </c:pt>
                <c:pt idx="3">
                  <c:v>GTP</c:v>
                </c:pt>
                <c:pt idx="4">
                  <c:v>GWP</c:v>
                </c:pt>
                <c:pt idx="5">
                  <c:v>GTP</c:v>
                </c:pt>
              </c:strCache>
            </c:strRef>
          </c:cat>
          <c:val>
            <c:numRef>
              <c:f>'100% liability 2020'!$E$2:$E$7</c:f>
              <c:numCache>
                <c:formatCode>0%</c:formatCode>
                <c:ptCount val="6"/>
                <c:pt idx="0">
                  <c:v>0.4</c:v>
                </c:pt>
                <c:pt idx="1">
                  <c:v>0.3500000000000002</c:v>
                </c:pt>
                <c:pt idx="2">
                  <c:v>-0.05</c:v>
                </c:pt>
                <c:pt idx="3">
                  <c:v>-0.1</c:v>
                </c:pt>
                <c:pt idx="4">
                  <c:v>0.2</c:v>
                </c:pt>
                <c:pt idx="5">
                  <c:v>0.2</c:v>
                </c:pt>
              </c:numCache>
            </c:numRef>
          </c:val>
        </c:ser>
        <c:axId val="62174336"/>
        <c:axId val="62175872"/>
      </c:barChart>
      <c:barChart>
        <c:barDir val="col"/>
        <c:grouping val="clustered"/>
        <c:ser>
          <c:idx val="3"/>
          <c:order val="3"/>
          <c:tx>
            <c:v>Secret</c:v>
          </c:tx>
          <c:spPr>
            <a:noFill/>
            <a:ln>
              <a:noFill/>
            </a:ln>
          </c:spPr>
          <c:val>
            <c:numRef>
              <c:f>'100% liability 2020'!$D$2:$D$7</c:f>
              <c:numCache>
                <c:formatCode>0.0%</c:formatCode>
                <c:ptCount val="6"/>
                <c:pt idx="0">
                  <c:v>8.0000000000000071E-3</c:v>
                </c:pt>
                <c:pt idx="1">
                  <c:v>7.0000000000000027E-3</c:v>
                </c:pt>
                <c:pt idx="2">
                  <c:v>-1.0000000000000007E-3</c:v>
                </c:pt>
                <c:pt idx="3">
                  <c:v>-2.0000000000000013E-3</c:v>
                </c:pt>
                <c:pt idx="4">
                  <c:v>4.0000000000000027E-3</c:v>
                </c:pt>
                <c:pt idx="5">
                  <c:v>4.0000000000000027E-3</c:v>
                </c:pt>
              </c:numCache>
            </c:numRef>
          </c:val>
        </c:ser>
        <c:axId val="62196352"/>
        <c:axId val="62194432"/>
      </c:barChart>
      <c:catAx>
        <c:axId val="62174336"/>
        <c:scaling>
          <c:orientation val="minMax"/>
        </c:scaling>
        <c:axPos val="b"/>
        <c:tickLblPos val="nextTo"/>
        <c:crossAx val="62175872"/>
        <c:crosses val="autoZero"/>
        <c:auto val="1"/>
        <c:lblAlgn val="ctr"/>
        <c:lblOffset val="100"/>
      </c:catAx>
      <c:valAx>
        <c:axId val="621758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Change in profit/ha</a:t>
                </a:r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2174336"/>
        <c:crosses val="autoZero"/>
        <c:crossBetween val="between"/>
      </c:valAx>
      <c:valAx>
        <c:axId val="62194432"/>
        <c:scaling>
          <c:orientation val="minMax"/>
          <c:max val="1.2000000000000005E-2"/>
          <c:min val="-2.0000000000000011E-2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Change in RGNDI</a:t>
                </a:r>
              </a:p>
            </c:rich>
          </c:tx>
          <c:layout/>
        </c:title>
        <c:numFmt formatCode="0.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2196352"/>
        <c:crosses val="max"/>
        <c:crossBetween val="between"/>
      </c:valAx>
      <c:catAx>
        <c:axId val="62196352"/>
        <c:scaling>
          <c:orientation val="minMax"/>
        </c:scaling>
        <c:delete val="1"/>
        <c:axPos val="b"/>
        <c:tickLblPos val="nextTo"/>
        <c:crossAx val="62194432"/>
        <c:crosses val="autoZero"/>
        <c:auto val="1"/>
        <c:lblAlgn val="ctr"/>
        <c:lblOffset val="100"/>
      </c:cat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8501723085052777"/>
          <c:y val="1.4494209227895341E-2"/>
          <c:w val="0.14962920207032679"/>
          <c:h val="0.36054526992894742"/>
        </c:manualLayout>
      </c:layout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v>CO2 emissions</c:v>
          </c:tx>
          <c:cat>
            <c:strRef>
              <c:f>'10% liability costs 2020'!$A$23:$A$28</c:f>
              <c:strCache>
                <c:ptCount val="6"/>
                <c:pt idx="0">
                  <c:v>GWP</c:v>
                </c:pt>
                <c:pt idx="1">
                  <c:v>GTP</c:v>
                </c:pt>
                <c:pt idx="2">
                  <c:v>GWP</c:v>
                </c:pt>
                <c:pt idx="3">
                  <c:v>GTP</c:v>
                </c:pt>
                <c:pt idx="4">
                  <c:v>GWP</c:v>
                </c:pt>
                <c:pt idx="5">
                  <c:v>GTP</c:v>
                </c:pt>
              </c:strCache>
            </c:strRef>
          </c:cat>
          <c:val>
            <c:numRef>
              <c:f>'10% liability costs 2020'!$C$23:$C$28</c:f>
              <c:numCache>
                <c:formatCode>0%</c:formatCode>
                <c:ptCount val="6"/>
                <c:pt idx="0">
                  <c:v>8.6926976803818716E-3</c:v>
                </c:pt>
                <c:pt idx="1">
                  <c:v>1.0431237216458241E-2</c:v>
                </c:pt>
                <c:pt idx="2">
                  <c:v>1.9123934896840118E-2</c:v>
                </c:pt>
                <c:pt idx="3">
                  <c:v>2.1855925596388708E-2</c:v>
                </c:pt>
                <c:pt idx="4">
                  <c:v>1.9123934896840118E-2</c:v>
                </c:pt>
                <c:pt idx="5">
                  <c:v>2.1855925596388708E-2</c:v>
                </c:pt>
              </c:numCache>
            </c:numRef>
          </c:val>
        </c:ser>
        <c:ser>
          <c:idx val="1"/>
          <c:order val="1"/>
          <c:tx>
            <c:v>Non-CO2 emissions</c:v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strRef>
              <c:f>'10% liability costs 2020'!$A$23:$A$28</c:f>
              <c:strCache>
                <c:ptCount val="6"/>
                <c:pt idx="0">
                  <c:v>GWP</c:v>
                </c:pt>
                <c:pt idx="1">
                  <c:v>GTP</c:v>
                </c:pt>
                <c:pt idx="2">
                  <c:v>GWP</c:v>
                </c:pt>
                <c:pt idx="3">
                  <c:v>GTP</c:v>
                </c:pt>
                <c:pt idx="4">
                  <c:v>GWP</c:v>
                </c:pt>
                <c:pt idx="5">
                  <c:v>GTP</c:v>
                </c:pt>
              </c:strCache>
            </c:strRef>
          </c:cat>
          <c:val>
            <c:numRef>
              <c:f>'10% liability costs 2020'!$E$23:$E$28</c:f>
              <c:numCache>
                <c:formatCode>0%</c:formatCode>
                <c:ptCount val="6"/>
                <c:pt idx="0">
                  <c:v>0.17363054891122234</c:v>
                </c:pt>
                <c:pt idx="1">
                  <c:v>0.11439220203485786</c:v>
                </c:pt>
                <c:pt idx="2">
                  <c:v>0.38198720760468957</c:v>
                </c:pt>
                <c:pt idx="3">
                  <c:v>0.2396788995016069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overlap val="100"/>
        <c:axId val="62258560"/>
        <c:axId val="62264448"/>
      </c:barChart>
      <c:catAx>
        <c:axId val="62258560"/>
        <c:scaling>
          <c:orientation val="minMax"/>
        </c:scaling>
        <c:axPos val="b"/>
        <c:tickLblPos val="nextTo"/>
        <c:crossAx val="62264448"/>
        <c:crosses val="autoZero"/>
        <c:auto val="1"/>
        <c:lblAlgn val="ctr"/>
        <c:lblOffset val="100"/>
      </c:catAx>
      <c:valAx>
        <c:axId val="622644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Costs as a % of profit/ha</a:t>
                </a:r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22585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v>Dairy</c:v>
          </c:tx>
          <c:cat>
            <c:strRef>
              <c:f>'10% liability 2020'!$A$2:$A$7</c:f>
              <c:strCache>
                <c:ptCount val="6"/>
                <c:pt idx="0">
                  <c:v>GWP</c:v>
                </c:pt>
                <c:pt idx="1">
                  <c:v>GTP</c:v>
                </c:pt>
                <c:pt idx="2">
                  <c:v>GWP</c:v>
                </c:pt>
                <c:pt idx="3">
                  <c:v>GTP</c:v>
                </c:pt>
                <c:pt idx="4">
                  <c:v>GWP</c:v>
                </c:pt>
                <c:pt idx="5">
                  <c:v>GTP</c:v>
                </c:pt>
              </c:strCache>
            </c:strRef>
          </c:cat>
          <c:val>
            <c:numRef>
              <c:f>'10% liability 2020'!$B$2:$B$7</c:f>
              <c:numCache>
                <c:formatCode>0%</c:formatCode>
                <c:ptCount val="6"/>
                <c:pt idx="0">
                  <c:v>0.35823535613075369</c:v>
                </c:pt>
                <c:pt idx="1">
                  <c:v>0.31974736392434905</c:v>
                </c:pt>
                <c:pt idx="2">
                  <c:v>0.2408315711617327</c:v>
                </c:pt>
                <c:pt idx="3">
                  <c:v>0.25255967944709246</c:v>
                </c:pt>
                <c:pt idx="4">
                  <c:v>0.27979191230273176</c:v>
                </c:pt>
                <c:pt idx="5">
                  <c:v>0.2770054501508738</c:v>
                </c:pt>
              </c:numCache>
            </c:numRef>
          </c:val>
        </c:ser>
        <c:ser>
          <c:idx val="1"/>
          <c:order val="1"/>
          <c:tx>
            <c:v>Sheep and beef</c:v>
          </c:tx>
          <c:cat>
            <c:strRef>
              <c:f>'10% liability 2020'!$A$2:$A$7</c:f>
              <c:strCache>
                <c:ptCount val="6"/>
                <c:pt idx="0">
                  <c:v>GWP</c:v>
                </c:pt>
                <c:pt idx="1">
                  <c:v>GTP</c:v>
                </c:pt>
                <c:pt idx="2">
                  <c:v>GWP</c:v>
                </c:pt>
                <c:pt idx="3">
                  <c:v>GTP</c:v>
                </c:pt>
                <c:pt idx="4">
                  <c:v>GWP</c:v>
                </c:pt>
                <c:pt idx="5">
                  <c:v>GTP</c:v>
                </c:pt>
              </c:strCache>
            </c:strRef>
          </c:cat>
          <c:val>
            <c:numRef>
              <c:f>'10% liability 2020'!$C$2:$C$7</c:f>
              <c:numCache>
                <c:formatCode>0%</c:formatCode>
                <c:ptCount val="6"/>
                <c:pt idx="0">
                  <c:v>0.33217955734756377</c:v>
                </c:pt>
                <c:pt idx="1">
                  <c:v>0.30545800233457127</c:v>
                </c:pt>
                <c:pt idx="2">
                  <c:v>0.16803354854972496</c:v>
                </c:pt>
                <c:pt idx="3">
                  <c:v>0.21081787203784474</c:v>
                </c:pt>
                <c:pt idx="4">
                  <c:v>0.27230543897944326</c:v>
                </c:pt>
                <c:pt idx="5">
                  <c:v>0.26724047553784114</c:v>
                </c:pt>
              </c:numCache>
            </c:numRef>
          </c:val>
        </c:ser>
        <c:ser>
          <c:idx val="2"/>
          <c:order val="2"/>
          <c:tx>
            <c:v>RGNDI</c:v>
          </c:tx>
          <c:cat>
            <c:strRef>
              <c:f>'10% liability 2020'!$A$2:$A$7</c:f>
              <c:strCache>
                <c:ptCount val="6"/>
                <c:pt idx="0">
                  <c:v>GWP</c:v>
                </c:pt>
                <c:pt idx="1">
                  <c:v>GTP</c:v>
                </c:pt>
                <c:pt idx="2">
                  <c:v>GWP</c:v>
                </c:pt>
                <c:pt idx="3">
                  <c:v>GTP</c:v>
                </c:pt>
                <c:pt idx="4">
                  <c:v>GWP</c:v>
                </c:pt>
                <c:pt idx="5">
                  <c:v>GTP</c:v>
                </c:pt>
              </c:strCache>
            </c:strRef>
          </c:cat>
          <c:val>
            <c:numRef>
              <c:f>'10% liability 2020'!$E$2:$E$7</c:f>
              <c:numCache>
                <c:formatCode>0%</c:formatCode>
                <c:ptCount val="6"/>
                <c:pt idx="0">
                  <c:v>0.4</c:v>
                </c:pt>
                <c:pt idx="1">
                  <c:v>0.35000000000000031</c:v>
                </c:pt>
                <c:pt idx="2">
                  <c:v>-0.05</c:v>
                </c:pt>
                <c:pt idx="3">
                  <c:v>-0.1</c:v>
                </c:pt>
                <c:pt idx="4">
                  <c:v>0.2</c:v>
                </c:pt>
                <c:pt idx="5">
                  <c:v>0.2</c:v>
                </c:pt>
              </c:numCache>
            </c:numRef>
          </c:val>
        </c:ser>
        <c:axId val="61828480"/>
        <c:axId val="61838464"/>
      </c:barChart>
      <c:barChart>
        <c:barDir val="col"/>
        <c:grouping val="clustered"/>
        <c:ser>
          <c:idx val="3"/>
          <c:order val="3"/>
          <c:tx>
            <c:v>Secret</c:v>
          </c:tx>
          <c:spPr>
            <a:noFill/>
            <a:ln>
              <a:noFill/>
            </a:ln>
          </c:spPr>
          <c:val>
            <c:numRef>
              <c:f>'10% liability 2020'!$D$2:$D$7</c:f>
              <c:numCache>
                <c:formatCode>0.0%</c:formatCode>
                <c:ptCount val="6"/>
                <c:pt idx="0">
                  <c:v>8.0000000000000158E-3</c:v>
                </c:pt>
                <c:pt idx="1">
                  <c:v>7.000000000000008E-3</c:v>
                </c:pt>
                <c:pt idx="2">
                  <c:v>-1.0000000000000018E-3</c:v>
                </c:pt>
                <c:pt idx="3">
                  <c:v>-2.0000000000000035E-3</c:v>
                </c:pt>
                <c:pt idx="4">
                  <c:v>4.000000000000007E-3</c:v>
                </c:pt>
                <c:pt idx="5">
                  <c:v>4.000000000000007E-3</c:v>
                </c:pt>
              </c:numCache>
            </c:numRef>
          </c:val>
        </c:ser>
        <c:axId val="61842560"/>
        <c:axId val="61840384"/>
      </c:barChart>
      <c:catAx>
        <c:axId val="61828480"/>
        <c:scaling>
          <c:orientation val="minMax"/>
        </c:scaling>
        <c:axPos val="b"/>
        <c:tickLblPos val="nextTo"/>
        <c:crossAx val="61838464"/>
        <c:crosses val="autoZero"/>
        <c:auto val="1"/>
        <c:lblAlgn val="ctr"/>
        <c:lblOffset val="100"/>
      </c:catAx>
      <c:valAx>
        <c:axId val="618384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Change in profit/ha</a:t>
                </a:r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1828480"/>
        <c:crosses val="autoZero"/>
        <c:crossBetween val="between"/>
      </c:valAx>
      <c:valAx>
        <c:axId val="61840384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Change in RGNDI</a:t>
                </a:r>
              </a:p>
            </c:rich>
          </c:tx>
          <c:layout/>
        </c:title>
        <c:numFmt formatCode="0.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1842560"/>
        <c:crosses val="max"/>
        <c:crossBetween val="between"/>
      </c:valAx>
      <c:catAx>
        <c:axId val="61842560"/>
        <c:scaling>
          <c:orientation val="minMax"/>
        </c:scaling>
        <c:delete val="1"/>
        <c:axPos val="b"/>
        <c:tickLblPos val="nextTo"/>
        <c:crossAx val="61840384"/>
        <c:crosses val="autoZero"/>
        <c:auto val="1"/>
        <c:lblAlgn val="ctr"/>
        <c:lblOffset val="100"/>
      </c:catAx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7099300" cy="31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95" tIns="48648" rIns="97295" bIns="48648" numCol="1" anchor="t" anchorCtr="0" compatLnSpc="1">
            <a:prstTxWarp prst="textNoShape">
              <a:avLst/>
            </a:prstTxWarp>
          </a:bodyPr>
          <a:lstStyle>
            <a:lvl1pPr algn="r" defTabSz="973138">
              <a:spcBef>
                <a:spcPct val="0"/>
              </a:spcBef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4" y="9721851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95" tIns="48648" rIns="97295" bIns="48648" numCol="1" anchor="b" anchorCtr="0" compatLnSpc="1">
            <a:prstTxWarp prst="textNoShape">
              <a:avLst/>
            </a:prstTxWarp>
          </a:bodyPr>
          <a:lstStyle>
            <a:lvl1pPr algn="r" defTabSz="973138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fld id="{D563B8BF-C2D4-4F7F-8A3A-1466CBE4E3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099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6438" y="784225"/>
            <a:ext cx="5670550" cy="3927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6064" y="9744075"/>
            <a:ext cx="30813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en-US"/>
              <a:t>Topic 1:</a:t>
            </a:r>
            <a:fld id="{564E8240-0740-4FC7-AF1F-CDBE9284F9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04813" y="5735638"/>
            <a:ext cx="6408737" cy="60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00" tIns="47750" rIns="95500" bIns="47750">
            <a:spAutoFit/>
          </a:bodyPr>
          <a:lstStyle/>
          <a:p>
            <a:pPr defTabSz="955675">
              <a:spcBef>
                <a:spcPct val="50000"/>
              </a:spcBef>
            </a:pPr>
            <a:endParaRPr lang="en-NZ" sz="330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23850" y="4792663"/>
            <a:ext cx="6489700" cy="60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00" tIns="47750" rIns="95500" bIns="47750">
            <a:spAutoFit/>
          </a:bodyPr>
          <a:lstStyle/>
          <a:p>
            <a:pPr defTabSz="955675">
              <a:spcBef>
                <a:spcPct val="50000"/>
              </a:spcBef>
            </a:pPr>
            <a:endParaRPr lang="en-US" sz="33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E2FE6AAE-3DE7-4D53-94FE-049DCCD84B2C}" type="slidenum">
              <a:rPr lang="en-US"/>
              <a:pPr/>
              <a:t>1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1884E67D-4E05-4AD1-A30A-470A07F5DE06}" type="slidenum">
              <a:rPr lang="en-US"/>
              <a:pPr/>
              <a:t>10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11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NZ" dirty="0" smtClean="0"/>
              <a:t>Livestock prices up</a:t>
            </a:r>
            <a:r>
              <a:rPr lang="en-NZ" baseline="0" dirty="0" smtClean="0"/>
              <a:t> due to forestry, plus maybe CO2 costs. </a:t>
            </a:r>
          </a:p>
          <a:p>
            <a:endParaRPr lang="en-NZ" baseline="0" dirty="0" smtClean="0"/>
          </a:p>
          <a:p>
            <a:r>
              <a:rPr lang="en-NZ" baseline="0" dirty="0" smtClean="0"/>
              <a:t>Livestock price red because bad for NZ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12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13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14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15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NZ" baseline="0" dirty="0" smtClean="0"/>
              <a:t>Scenario 1: higher livestock commodity prices and lower CO2 prices offset the higher cost of methane.</a:t>
            </a:r>
          </a:p>
          <a:p>
            <a:endParaRPr lang="en-NZ" baseline="0" dirty="0" smtClean="0"/>
          </a:p>
          <a:p>
            <a:r>
              <a:rPr lang="en-NZ" dirty="0" smtClean="0"/>
              <a:t>Scenario 2: less change in livestock prices, much higher CO2 prices</a:t>
            </a:r>
            <a:r>
              <a:rPr lang="en-NZ" baseline="0" dirty="0" smtClean="0"/>
              <a:t> and methane prices that agriculture has to pay</a:t>
            </a:r>
          </a:p>
          <a:p>
            <a:endParaRPr lang="en-NZ" baseline="0" dirty="0" smtClean="0"/>
          </a:p>
          <a:p>
            <a:r>
              <a:rPr lang="en-NZ" baseline="0" dirty="0" smtClean="0"/>
              <a:t>Scenario 3: now the rise in livestock commodity prices more than offsets the costs of emissions as not responsible for </a:t>
            </a:r>
            <a:r>
              <a:rPr lang="en-NZ" baseline="0" dirty="0" err="1" smtClean="0"/>
              <a:t>agri</a:t>
            </a:r>
            <a:r>
              <a:rPr lang="en-NZ" baseline="0" dirty="0" smtClean="0"/>
              <a:t> anymore.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1884E67D-4E05-4AD1-A30A-470A07F5DE06}" type="slidenum">
              <a:rPr lang="en-US"/>
              <a:pPr/>
              <a:t>16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17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18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NZ" baseline="0" dirty="0" err="1" smtClean="0"/>
              <a:t>Radiative</a:t>
            </a:r>
            <a:r>
              <a:rPr lang="en-NZ" baseline="0" dirty="0" smtClean="0"/>
              <a:t> forcing = insulation in a house </a:t>
            </a:r>
          </a:p>
          <a:p>
            <a:endParaRPr lang="en-NZ" baseline="0" dirty="0" smtClean="0"/>
          </a:p>
          <a:p>
            <a:r>
              <a:rPr lang="en-NZ" baseline="0" dirty="0" smtClean="0"/>
              <a:t>The time period important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19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NZ" baseline="0" dirty="0" smtClean="0"/>
              <a:t>N2O, the other important farm emission (about 1/3 of their emissions) changes much less than methane, except lowers a lot for 500 year metrics.</a:t>
            </a:r>
            <a:endParaRPr lang="en-NZ" dirty="0" smtClean="0"/>
          </a:p>
          <a:p>
            <a:endParaRPr lang="en-NZ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2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20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NZ" dirty="0" smtClean="0"/>
              <a:t>Looked</a:t>
            </a:r>
            <a:r>
              <a:rPr lang="en-NZ" baseline="0" dirty="0" smtClean="0"/>
              <a:t> at fixed 100 year GWP and GTP as this is the common timeframe used now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21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22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NZ" baseline="0" dirty="0" smtClean="0"/>
              <a:t>Go through table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The livestock commodity price index is same for</a:t>
            </a:r>
            <a:r>
              <a:rPr lang="en-NZ" baseline="0" dirty="0" smtClean="0"/>
              <a:t> final four scenarios</a:t>
            </a:r>
          </a:p>
          <a:p>
            <a:endParaRPr lang="en-NZ" baseline="0" dirty="0" smtClean="0"/>
          </a:p>
          <a:p>
            <a:r>
              <a:rPr lang="en-NZ" baseline="0" dirty="0" smtClean="0"/>
              <a:t>Remember, final two scenarios similar...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23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NZ" baseline="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1884E67D-4E05-4AD1-A30A-470A07F5DE06}" type="slidenum">
              <a:rPr lang="en-US"/>
              <a:pPr/>
              <a:t>24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25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26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27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NZ" dirty="0" smtClean="0"/>
              <a:t>No mitigation or change in milk prices for either paper</a:t>
            </a:r>
          </a:p>
          <a:p>
            <a:endParaRPr lang="en-NZ" dirty="0" smtClean="0"/>
          </a:p>
          <a:p>
            <a:r>
              <a:rPr lang="en-NZ" dirty="0" smtClean="0"/>
              <a:t>Kerr</a:t>
            </a:r>
            <a:r>
              <a:rPr lang="en-NZ" baseline="0" dirty="0" smtClean="0"/>
              <a:t> and Zhang used averages of 2000 to 2009 – my averages are slightly later with a higher milk price</a:t>
            </a:r>
          </a:p>
          <a:p>
            <a:endParaRPr lang="en-NZ" baseline="0" dirty="0" smtClean="0"/>
          </a:p>
          <a:p>
            <a:r>
              <a:rPr lang="en-NZ" baseline="0" dirty="0" smtClean="0"/>
              <a:t>Shows how higher commodity prices help buffer against emissions pricing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28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No mitigation or change in commodity prices for either farm</a:t>
            </a:r>
          </a:p>
          <a:p>
            <a:endParaRPr lang="en-NZ" dirty="0" smtClean="0"/>
          </a:p>
          <a:p>
            <a:r>
              <a:rPr lang="en-NZ" dirty="0" smtClean="0"/>
              <a:t>Kerr</a:t>
            </a:r>
            <a:r>
              <a:rPr lang="en-NZ" baseline="0" dirty="0" smtClean="0"/>
              <a:t> and Zhang used averages of 2000 to 2009 – my averages are slightly later with a higher revenues for sheep and beef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29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NZ" dirty="0" smtClean="0"/>
              <a:t>Change</a:t>
            </a:r>
            <a:r>
              <a:rPr lang="en-NZ" baseline="0" dirty="0" smtClean="0"/>
              <a:t> in profit or RGNDI</a:t>
            </a:r>
          </a:p>
          <a:p>
            <a:endParaRPr lang="en-NZ" baseline="0" dirty="0" smtClean="0"/>
          </a:p>
          <a:p>
            <a:r>
              <a:rPr lang="en-NZ" baseline="0" dirty="0" smtClean="0"/>
              <a:t>Note: 10% liability for farm emissions, except small CO2 component</a:t>
            </a:r>
            <a:endParaRPr lang="en-NZ" dirty="0" smtClean="0"/>
          </a:p>
          <a:p>
            <a:endParaRPr lang="en-NZ" dirty="0" smtClean="0"/>
          </a:p>
          <a:p>
            <a:r>
              <a:rPr lang="en-NZ" baseline="0" dirty="0" smtClean="0"/>
              <a:t>Magnitude of changes much higher for farmers</a:t>
            </a:r>
          </a:p>
          <a:p>
            <a:endParaRPr lang="en-NZ" baseline="0" dirty="0" smtClean="0"/>
          </a:p>
          <a:p>
            <a:r>
              <a:rPr lang="en-NZ" baseline="0" dirty="0" smtClean="0"/>
              <a:t>So...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1884E67D-4E05-4AD1-A30A-470A07F5DE06}" type="slidenum">
              <a:rPr lang="en-US"/>
              <a:pPr/>
              <a:t>3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30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NZ" baseline="0" dirty="0" smtClean="0"/>
              <a:t>Go through one column first</a:t>
            </a:r>
          </a:p>
          <a:p>
            <a:endParaRPr lang="en-NZ" baseline="0" dirty="0" smtClean="0"/>
          </a:p>
          <a:p>
            <a:r>
              <a:rPr lang="en-NZ" baseline="0" dirty="0" smtClean="0"/>
              <a:t>Sheep and beef doesn’t do as well as dairy – more sensitive to GHG pricing</a:t>
            </a:r>
          </a:p>
          <a:p>
            <a:endParaRPr lang="en-NZ" baseline="0" dirty="0" smtClean="0"/>
          </a:p>
          <a:p>
            <a:r>
              <a:rPr lang="en-NZ" baseline="0" dirty="0" smtClean="0"/>
              <a:t>Dairy may be overstated though, sheep and beef understated due to livestock prices being combined?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31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NZ" baseline="0" dirty="0" smtClean="0"/>
              <a:t>CO2 costs much higher in scenarios 2 and 3</a:t>
            </a:r>
          </a:p>
          <a:p>
            <a:endParaRPr lang="en-NZ" baseline="0" dirty="0" smtClean="0"/>
          </a:p>
          <a:p>
            <a:r>
              <a:rPr lang="en-NZ" baseline="0" dirty="0" smtClean="0"/>
              <a:t>Note though that even with 10% liability, GTP offset the higher price of CO2 with a lower price for methane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32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NZ" dirty="0" smtClean="0"/>
              <a:t>Note – RGNDI here same</a:t>
            </a:r>
            <a:r>
              <a:rPr lang="en-NZ" baseline="0" dirty="0" smtClean="0"/>
              <a:t> results as before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Much more tough</a:t>
            </a:r>
            <a:r>
              <a:rPr lang="en-NZ" baseline="0" dirty="0" smtClean="0"/>
              <a:t> for farmers here. GWP worse for scenarios 1 and 2 due to 100% liability. </a:t>
            </a:r>
          </a:p>
          <a:p>
            <a:endParaRPr lang="en-NZ" baseline="0" dirty="0" smtClean="0"/>
          </a:p>
          <a:p>
            <a:r>
              <a:rPr lang="en-NZ" baseline="0" dirty="0" smtClean="0"/>
              <a:t>Sheep and beef is hit hard due to low revenue/ha</a:t>
            </a:r>
          </a:p>
          <a:p>
            <a:endParaRPr lang="en-NZ" baseline="0" dirty="0" smtClean="0"/>
          </a:p>
          <a:p>
            <a:r>
              <a:rPr lang="en-NZ" baseline="0" dirty="0" smtClean="0"/>
              <a:t>Overall, now agriculture out preferred by farms.</a:t>
            </a:r>
          </a:p>
          <a:p>
            <a:endParaRPr lang="en-NZ" baseline="0" dirty="0" smtClean="0"/>
          </a:p>
          <a:p>
            <a:r>
              <a:rPr lang="en-NZ" baseline="0" dirty="0" smtClean="0"/>
              <a:t>Scenario 1 – Dairy profits still rise by around 20%, so efficient compared to the world.</a:t>
            </a:r>
          </a:p>
          <a:p>
            <a:r>
              <a:rPr lang="en-NZ" baseline="0" dirty="0" smtClean="0"/>
              <a:t>Sheep and beef falls slightly under GWP, and rises slightly under GTP</a:t>
            </a:r>
          </a:p>
          <a:p>
            <a:endParaRPr lang="en-NZ" baseline="0" dirty="0" smtClean="0"/>
          </a:p>
          <a:p>
            <a:r>
              <a:rPr lang="en-NZ" baseline="0" dirty="0" smtClean="0"/>
              <a:t>Scenario 2 – very tough for sheep and beef – go out of business well before 2050. Dairy still not too bad, even an increase under GTP, with price rise still enough to offset.</a:t>
            </a:r>
          </a:p>
          <a:p>
            <a:endParaRPr lang="en-NZ" baseline="0" dirty="0" smtClean="0"/>
          </a:p>
          <a:p>
            <a:r>
              <a:rPr lang="en-NZ" baseline="0" dirty="0" smtClean="0"/>
              <a:t>Best under scenario 3 – agriculture prices rise, but no liability for non-CO2 emissions</a:t>
            </a:r>
          </a:p>
          <a:p>
            <a:endParaRPr lang="en-NZ" baseline="0" dirty="0" smtClean="0"/>
          </a:p>
          <a:p>
            <a:r>
              <a:rPr lang="en-NZ" baseline="0" dirty="0" smtClean="0"/>
              <a:t>So better for agriculture under scenario 3 with 100% </a:t>
            </a:r>
            <a:r>
              <a:rPr lang="en-NZ" baseline="0" dirty="0" err="1" smtClean="0"/>
              <a:t>liablity</a:t>
            </a:r>
            <a:endParaRPr lang="en-NZ" baseline="0" dirty="0" smtClean="0"/>
          </a:p>
          <a:p>
            <a:endParaRPr lang="en-NZ" baseline="0" dirty="0" smtClean="0"/>
          </a:p>
          <a:p>
            <a:r>
              <a:rPr lang="en-NZ" baseline="0" dirty="0" smtClean="0"/>
              <a:t>Also note, again, that the only difference between Scenario 2 and 3 for agriculture in NZ is they pay for the emissions while everyone else doesn’t, </a:t>
            </a:r>
            <a:r>
              <a:rPr lang="en-NZ" baseline="0" dirty="0" err="1" smtClean="0"/>
              <a:t>vs</a:t>
            </a:r>
            <a:r>
              <a:rPr lang="en-NZ" baseline="0" dirty="0" smtClean="0"/>
              <a:t> they don’t. Slightly different from the NZ government perspective.</a:t>
            </a:r>
          </a:p>
          <a:p>
            <a:endParaRPr lang="en-NZ" baseline="0" dirty="0" smtClean="0"/>
          </a:p>
          <a:p>
            <a:r>
              <a:rPr lang="en-NZ" baseline="0" dirty="0" smtClean="0"/>
              <a:t>Furthermore, NZ’s national targets are set within the context of international policy. No agriculture, NZ would probably face a stronger target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33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34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NZ" baseline="0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35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NZ" dirty="0" smtClean="0"/>
              <a:t>Bullet 2 – if we want all </a:t>
            </a:r>
            <a:r>
              <a:rPr lang="en-NZ" dirty="0" err="1" smtClean="0"/>
              <a:t>agri</a:t>
            </a:r>
            <a:r>
              <a:rPr lang="en-NZ" dirty="0" smtClean="0"/>
              <a:t> in everywhere, NZ must be </a:t>
            </a:r>
            <a:r>
              <a:rPr lang="en-NZ" smtClean="0"/>
              <a:t>included...</a:t>
            </a:r>
            <a:endParaRPr lang="en-N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4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5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1884E67D-4E05-4AD1-A30A-470A07F5DE06}" type="slidenum">
              <a:rPr lang="en-US"/>
              <a:pPr/>
              <a:t>6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7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8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9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7C99-0872-4FE5-90EC-890B9449740E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1066800" y="1905000"/>
            <a:ext cx="8529670" cy="491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400080"/>
                </a:solidFill>
                <a:latin typeface="Gill Sans" charset="0"/>
              </a:rPr>
              <a:t>Methane matters</a:t>
            </a:r>
            <a:endParaRPr lang="en-US" sz="7200" dirty="0">
              <a:solidFill>
                <a:srgbClr val="400080"/>
              </a:solidFill>
              <a:latin typeface="Gill Sans" charset="0"/>
            </a:endParaRPr>
          </a:p>
          <a:p>
            <a:r>
              <a:rPr lang="en-US" sz="4000" i="1" dirty="0" smtClean="0">
                <a:solidFill>
                  <a:srgbClr val="400080"/>
                </a:solidFill>
                <a:latin typeface="Gill Sans" charset="0"/>
              </a:rPr>
              <a:t>From international climate change policy to the New Zealand farm</a:t>
            </a:r>
          </a:p>
          <a:p>
            <a:endParaRPr lang="en-NZ" sz="4000" i="1" dirty="0" smtClean="0">
              <a:solidFill>
                <a:srgbClr val="400080"/>
              </a:solidFill>
              <a:latin typeface="Gill Sans" charset="0"/>
            </a:endParaRPr>
          </a:p>
          <a:p>
            <a:r>
              <a:rPr lang="en-NZ" sz="2800" dirty="0" err="1" smtClean="0">
                <a:solidFill>
                  <a:srgbClr val="400080"/>
                </a:solidFill>
                <a:latin typeface="Gill Sans" charset="0"/>
              </a:rPr>
              <a:t>Motu</a:t>
            </a:r>
            <a:r>
              <a:rPr lang="en-NZ" sz="2800" dirty="0" smtClean="0">
                <a:solidFill>
                  <a:srgbClr val="400080"/>
                </a:solidFill>
                <a:latin typeface="Gill Sans" charset="0"/>
              </a:rPr>
              <a:t> Climate Economics Research Workshop</a:t>
            </a:r>
          </a:p>
          <a:p>
            <a:r>
              <a:rPr lang="en-NZ" sz="2800" dirty="0" smtClean="0">
                <a:solidFill>
                  <a:srgbClr val="400080"/>
                </a:solidFill>
                <a:latin typeface="Gill Sans" charset="0"/>
              </a:rPr>
              <a:t>20 March 2012</a:t>
            </a:r>
            <a:endParaRPr lang="en-US" sz="2800" dirty="0">
              <a:solidFill>
                <a:srgbClr val="400080"/>
              </a:solidFill>
              <a:latin typeface="Gill Sans" charset="0"/>
            </a:endParaRPr>
          </a:p>
          <a:p>
            <a:endParaRPr lang="en-US" i="1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12192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6600" b="0" dirty="0" smtClean="0">
                <a:solidFill>
                  <a:srgbClr val="400080"/>
                </a:solidFill>
                <a:latin typeface="Gill Sans" charset="0"/>
              </a:rPr>
              <a:t>Part 3</a:t>
            </a:r>
            <a:endParaRPr lang="en-US" sz="6600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38200" y="2438400"/>
            <a:ext cx="69342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sz="4400" i="1" dirty="0" smtClean="0">
                <a:solidFill>
                  <a:srgbClr val="400080"/>
                </a:solidFill>
                <a:latin typeface="Gill Sans" charset="0"/>
              </a:rPr>
              <a:t>Implications </a:t>
            </a:r>
          </a:p>
          <a:p>
            <a:pPr algn="l"/>
            <a:r>
              <a:rPr lang="en-US" sz="4400" i="1" dirty="0" smtClean="0">
                <a:solidFill>
                  <a:srgbClr val="400080"/>
                </a:solidFill>
                <a:latin typeface="Gill Sans" charset="0"/>
              </a:rPr>
              <a:t>for NZ in 2020</a:t>
            </a:r>
            <a:endParaRPr lang="en-US" sz="4400" i="1" dirty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24" y="285728"/>
            <a:ext cx="4844217" cy="62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167314" y="1725639"/>
            <a:ext cx="4572032" cy="482443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N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No agricultural   mitigation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NZ" sz="3000" b="0" i="0" u="none" strike="noStrike" kern="1200" cap="none" spc="0" normalizeH="0" baseline="0" noProof="0" dirty="0" smtClean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N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 Methane mitigation</a:t>
            </a:r>
            <a:r>
              <a:rPr kumimoji="0" lang="en-NZ" sz="3000" b="0" i="0" u="none" strike="noStrike" kern="1200" cap="none" spc="0" normalizeH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      too low</a:t>
            </a:r>
            <a:endParaRPr kumimoji="0" lang="en-NZ" sz="3000" b="0" i="0" u="none" strike="noStrike" kern="1200" cap="none" spc="0" normalizeH="0" baseline="0" noProof="0" dirty="0" smtClean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NZ" sz="3000" b="0" i="0" u="none" strike="noStrike" kern="1200" cap="none" spc="0" normalizeH="0" baseline="0" noProof="0" dirty="0" smtClean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N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Global CO2 price = $77    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NZ" sz="3000" b="0" i="0" u="none" strike="noStrike" kern="1200" cap="none" spc="0" normalizeH="0" baseline="0" noProof="0" dirty="0" smtClean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N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Livestock prices rise</a:t>
            </a:r>
            <a:r>
              <a:rPr kumimoji="0" lang="en-NZ" sz="3000" b="0" i="0" u="none" strike="noStrike" kern="1200" cap="none" spc="0" normalizeH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 14%</a:t>
            </a:r>
            <a:r>
              <a:rPr kumimoji="0" lang="en-N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 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66720" y="1714488"/>
            <a:ext cx="4572032" cy="482443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N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Agriculture mitigated everywhere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NZ" sz="3000" b="0" i="0" u="none" strike="noStrike" kern="1200" cap="none" spc="0" normalizeH="0" baseline="0" noProof="0" dirty="0" smtClean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N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 Methane efficiently mitigated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NZ" sz="3000" b="0" i="0" u="none" strike="noStrike" kern="1200" cap="none" spc="0" normalizeH="0" baseline="0" noProof="0" dirty="0" smtClean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N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Global CO2 price = $35 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NZ" sz="3000" b="0" i="0" u="none" strike="noStrike" kern="1200" cap="none" spc="0" normalizeH="0" baseline="0" noProof="0" dirty="0" smtClean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N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Livestock prices rise</a:t>
            </a:r>
            <a:r>
              <a:rPr kumimoji="0" lang="en-NZ" sz="3000" b="0" i="0" u="none" strike="noStrike" kern="1200" cap="none" spc="0" normalizeH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 18%</a:t>
            </a:r>
            <a:r>
              <a:rPr kumimoji="0" lang="en-N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 </a:t>
            </a:r>
            <a:r>
              <a:rPr kumimoji="0" lang="en-N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738422" y="5429264"/>
            <a:ext cx="64294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738422" y="4286256"/>
            <a:ext cx="64294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738422" y="2786058"/>
            <a:ext cx="64294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83447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Pricing global agricultural emissions in 2020</a:t>
            </a:r>
            <a:endParaRPr lang="en-US" b="0" dirty="0">
              <a:solidFill>
                <a:schemeClr val="accent2"/>
              </a:solidFill>
              <a:latin typeface="Gill Sans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9167842" y="3571876"/>
            <a:ext cx="285752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0800000">
            <a:off x="9509349" y="4835458"/>
            <a:ext cx="285752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9609097" y="6105659"/>
            <a:ext cx="285752" cy="214314"/>
          </a:xfrm>
          <a:prstGeom prst="downArrow">
            <a:avLst/>
          </a:prstGeom>
          <a:solidFill>
            <a:srgbClr val="FE4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7310454" y="5429264"/>
            <a:ext cx="64294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310454" y="4286256"/>
            <a:ext cx="64294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7310454" y="2786058"/>
            <a:ext cx="64294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4" grpId="0" animBg="1"/>
      <p:bldP spid="13" grpId="0" animBg="1"/>
      <p:bldP spid="5" grpId="0" animBg="1"/>
      <p:bldP spid="12" grpId="0" animBg="1"/>
      <p:bldP spid="16" grpId="0" animBg="1"/>
      <p:bldP spid="22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NZ’s 2020 mitigation targets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8958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All in this together &amp; the agricultural conundrum:</a:t>
            </a:r>
            <a:endParaRPr lang="en-US" dirty="0" smtClean="0">
              <a:solidFill>
                <a:srgbClr val="400080"/>
              </a:solidFill>
              <a:latin typeface="Gill Sans" charset="0"/>
            </a:endParaRPr>
          </a:p>
          <a:p>
            <a:pPr lvl="1"/>
            <a:r>
              <a:rPr lang="en-NZ" i="1" dirty="0" smtClean="0">
                <a:solidFill>
                  <a:srgbClr val="400080"/>
                </a:solidFill>
                <a:latin typeface="Gill Sans" charset="0"/>
              </a:rPr>
              <a:t>All emissions15% below 1990 levels</a:t>
            </a:r>
            <a:endParaRPr lang="en-US" dirty="0" smtClean="0">
              <a:solidFill>
                <a:srgbClr val="400080"/>
              </a:solidFill>
              <a:latin typeface="Gill Sans" charset="0"/>
            </a:endParaRP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Agriculture out:</a:t>
            </a:r>
          </a:p>
          <a:p>
            <a:pPr lvl="1"/>
            <a:r>
              <a:rPr lang="en-NZ" i="1" dirty="0" smtClean="0">
                <a:solidFill>
                  <a:srgbClr val="400080"/>
                </a:solidFill>
                <a:latin typeface="Gill Sans" charset="0"/>
              </a:rPr>
              <a:t>All non-agricultural emissions 15% below1990 levels</a:t>
            </a:r>
            <a:endParaRPr lang="en-US" dirty="0" smtClean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5000636"/>
            <a:ext cx="8382000" cy="17240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NZ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Any</a:t>
            </a:r>
            <a:r>
              <a:rPr kumimoji="0" lang="en-NZ" sz="2800" b="1" i="1" u="none" strike="noStrike" kern="1200" cap="none" spc="0" normalizeH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 </a:t>
            </a:r>
            <a:r>
              <a:rPr lang="en-NZ" sz="2800" b="1" i="1" dirty="0" smtClean="0">
                <a:solidFill>
                  <a:srgbClr val="400080"/>
                </a:solidFill>
                <a:latin typeface="Gill Sans" charset="0"/>
              </a:rPr>
              <a:t>net e</a:t>
            </a:r>
            <a:r>
              <a:rPr kumimoji="0" lang="en-NZ" sz="2800" b="1" i="1" u="none" strike="noStrike" kern="1200" cap="none" spc="0" normalizeH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missions above these levels must be purchased by the government at the international GHG price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NZ domestic policy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8958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All in this together &amp; the agricultural conundrum:</a:t>
            </a:r>
            <a:endParaRPr lang="en-US" dirty="0" smtClean="0">
              <a:solidFill>
                <a:srgbClr val="400080"/>
              </a:solidFill>
              <a:latin typeface="Gill Sans" charset="0"/>
            </a:endParaRPr>
          </a:p>
          <a:p>
            <a:pPr lvl="1"/>
            <a:r>
              <a:rPr lang="en-NZ" i="1" dirty="0" smtClean="0">
                <a:solidFill>
                  <a:srgbClr val="400080"/>
                </a:solidFill>
                <a:latin typeface="Gill Sans" charset="0"/>
              </a:rPr>
              <a:t>NZETS emissions prices = global GHG prices</a:t>
            </a:r>
          </a:p>
          <a:p>
            <a:pPr lvl="1"/>
            <a:r>
              <a:rPr lang="en-NZ" i="1" dirty="0" smtClean="0">
                <a:solidFill>
                  <a:srgbClr val="400080"/>
                </a:solidFill>
                <a:latin typeface="Gill Sans" charset="0"/>
              </a:rPr>
              <a:t>NZETS policy otherwise the same. Agricultural emissions at 10% liability in 2015</a:t>
            </a:r>
            <a:endParaRPr lang="en-US" dirty="0" smtClean="0">
              <a:solidFill>
                <a:srgbClr val="400080"/>
              </a:solidFill>
              <a:latin typeface="Gill Sans" charset="0"/>
            </a:endParaRP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Agriculture out:</a:t>
            </a:r>
          </a:p>
          <a:p>
            <a:pPr lvl="1"/>
            <a:r>
              <a:rPr lang="en-NZ" i="1" dirty="0" smtClean="0">
                <a:solidFill>
                  <a:srgbClr val="400080"/>
                </a:solidFill>
                <a:latin typeface="Gill Sans" charset="0"/>
              </a:rPr>
              <a:t>NZETS emissions prices = global GHG prices</a:t>
            </a:r>
          </a:p>
          <a:p>
            <a:pPr lvl="1"/>
            <a:r>
              <a:rPr lang="en-NZ" i="1" dirty="0" smtClean="0">
                <a:solidFill>
                  <a:srgbClr val="400080"/>
                </a:solidFill>
                <a:latin typeface="Gill Sans" charset="0"/>
              </a:rPr>
              <a:t>Agricultural emissions are not priced</a:t>
            </a:r>
          </a:p>
          <a:p>
            <a:pPr lvl="1"/>
            <a:endParaRPr lang="en-US" dirty="0" smtClean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Prices for the scenarios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95348" y="1357297"/>
          <a:ext cx="8286808" cy="4714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71702"/>
                <a:gridCol w="2071702"/>
                <a:gridCol w="2071702"/>
              </a:tblGrid>
              <a:tr h="1985190"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solidFill>
                            <a:schemeClr val="tx1"/>
                          </a:solidFill>
                        </a:rPr>
                        <a:t>Scenario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solidFill>
                            <a:schemeClr val="tx1"/>
                          </a:solidFill>
                        </a:rPr>
                        <a:t>CO2 price/tonne ($NZ)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solidFill>
                            <a:schemeClr val="tx1"/>
                          </a:solidFill>
                        </a:rPr>
                        <a:t>Methane price/tonne ($NZ)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solidFill>
                            <a:schemeClr val="tx1"/>
                          </a:solidFill>
                        </a:rPr>
                        <a:t>Livestock commodity price</a:t>
                      </a:r>
                      <a:r>
                        <a:rPr lang="en-NZ" sz="2400" baseline="0" dirty="0" smtClean="0">
                          <a:solidFill>
                            <a:schemeClr val="tx1"/>
                          </a:solidFill>
                        </a:rPr>
                        <a:t> increase over baseline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5686">
                <a:tc>
                  <a:txBody>
                    <a:bodyPr/>
                    <a:lstStyle/>
                    <a:p>
                      <a:r>
                        <a:rPr lang="en-NZ" sz="2000" b="1" dirty="0" smtClean="0">
                          <a:solidFill>
                            <a:schemeClr val="tx1"/>
                          </a:solidFill>
                        </a:rPr>
                        <a:t>All in this together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4000" dirty="0" smtClean="0">
                          <a:solidFill>
                            <a:schemeClr val="tx1"/>
                          </a:solidFill>
                        </a:rPr>
                        <a:t>$35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4000" dirty="0" smtClean="0">
                          <a:solidFill>
                            <a:schemeClr val="tx1"/>
                          </a:solidFill>
                        </a:rPr>
                        <a:t>$866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4000" dirty="0" smtClean="0">
                          <a:solidFill>
                            <a:schemeClr val="tx1"/>
                          </a:solidFill>
                        </a:rPr>
                        <a:t>18%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5686">
                <a:tc>
                  <a:txBody>
                    <a:bodyPr/>
                    <a:lstStyle/>
                    <a:p>
                      <a:r>
                        <a:rPr lang="en-NZ" sz="2000" b="1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NZ" sz="2000" b="1" baseline="0" dirty="0" smtClean="0">
                          <a:solidFill>
                            <a:schemeClr val="tx1"/>
                          </a:solidFill>
                        </a:rPr>
                        <a:t> agricultural conundrum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4000" dirty="0" smtClean="0">
                          <a:solidFill>
                            <a:schemeClr val="tx1"/>
                          </a:solidFill>
                        </a:rPr>
                        <a:t>$77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4000" dirty="0" smtClean="0">
                          <a:solidFill>
                            <a:schemeClr val="tx1"/>
                          </a:solidFill>
                        </a:rPr>
                        <a:t>$1927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4000" dirty="0" smtClean="0">
                          <a:solidFill>
                            <a:schemeClr val="tx1"/>
                          </a:solidFill>
                        </a:rPr>
                        <a:t>14%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8347">
                <a:tc>
                  <a:txBody>
                    <a:bodyPr/>
                    <a:lstStyle/>
                    <a:p>
                      <a:r>
                        <a:rPr lang="en-NZ" sz="2000" b="1" dirty="0" smtClean="0">
                          <a:solidFill>
                            <a:schemeClr val="tx1"/>
                          </a:solidFill>
                        </a:rPr>
                        <a:t>Agriculture out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4000" dirty="0" smtClean="0">
                          <a:solidFill>
                            <a:schemeClr val="tx1"/>
                          </a:solidFill>
                        </a:rPr>
                        <a:t>$77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4000" dirty="0" smtClean="0">
                          <a:solidFill>
                            <a:schemeClr val="tx1"/>
                          </a:solidFill>
                        </a:rPr>
                        <a:t>$0 (</a:t>
                      </a:r>
                      <a:r>
                        <a:rPr lang="en-NZ" sz="4000" dirty="0" err="1" smtClean="0">
                          <a:solidFill>
                            <a:schemeClr val="tx1"/>
                          </a:solidFill>
                        </a:rPr>
                        <a:t>ag</a:t>
                      </a:r>
                      <a:r>
                        <a:rPr lang="en-NZ" sz="4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4000" dirty="0" smtClean="0">
                          <a:solidFill>
                            <a:schemeClr val="tx1"/>
                          </a:solidFill>
                        </a:rPr>
                        <a:t>14%</a:t>
                      </a:r>
                      <a:endParaRPr lang="en-US" sz="4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NZ’s change in RGNDI from no mitigation </a:t>
            </a:r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baseline (GWP)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738158" y="1643050"/>
          <a:ext cx="9001188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12192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6600" b="0" dirty="0" smtClean="0">
                <a:solidFill>
                  <a:srgbClr val="400080"/>
                </a:solidFill>
                <a:latin typeface="Gill Sans" charset="0"/>
              </a:rPr>
              <a:t>Part 4</a:t>
            </a:r>
            <a:endParaRPr lang="en-US" sz="6600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38200" y="2438400"/>
            <a:ext cx="69342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sz="4400" i="1" dirty="0" smtClean="0">
                <a:solidFill>
                  <a:srgbClr val="400080"/>
                </a:solidFill>
                <a:latin typeface="Gill Sans" charset="0"/>
              </a:rPr>
              <a:t>Metrics</a:t>
            </a:r>
            <a:endParaRPr lang="en-US" sz="4400" i="1" dirty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3729" y="285728"/>
            <a:ext cx="475557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NZ" b="0" dirty="0" smtClean="0">
                <a:solidFill>
                  <a:srgbClr val="400080"/>
                </a:solidFill>
                <a:latin typeface="Gill Sans" charset="0"/>
              </a:rPr>
              <a:t>The two main metrics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8958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GWP – Global Warming Potential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Measures average </a:t>
            </a:r>
            <a:r>
              <a:rPr lang="en-US" i="1" dirty="0" err="1" smtClean="0">
                <a:solidFill>
                  <a:srgbClr val="400080"/>
                </a:solidFill>
                <a:latin typeface="Gill Sans" charset="0"/>
              </a:rPr>
              <a:t>radiative</a:t>
            </a:r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 forcing over a time period</a:t>
            </a:r>
          </a:p>
          <a:p>
            <a:pPr lvl="1"/>
            <a:r>
              <a:rPr lang="en-NZ" i="1" dirty="0" smtClean="0">
                <a:solidFill>
                  <a:srgbClr val="400080"/>
                </a:solidFill>
                <a:latin typeface="Gill Sans" charset="0"/>
              </a:rPr>
              <a:t>Used under Kyoto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GTP – Global Temperature Change Potential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Measures temperature change at a future point in time</a:t>
            </a:r>
            <a:endParaRPr lang="en-US" dirty="0" smtClean="0">
              <a:solidFill>
                <a:srgbClr val="400080"/>
              </a:solidFill>
              <a:latin typeface="Gill Sans" charset="0"/>
            </a:endParaRP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Both compare gases to CO2</a:t>
            </a:r>
          </a:p>
          <a:p>
            <a:pPr lvl="1">
              <a:buNone/>
            </a:pPr>
            <a:endParaRPr lang="en-US" i="1" dirty="0" smtClean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The issue with metrics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9794" y="1071546"/>
            <a:ext cx="56388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Methane under GWP and GTP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95414" y="1428736"/>
          <a:ext cx="7143800" cy="4429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1785950"/>
                <a:gridCol w="1785950"/>
                <a:gridCol w="1785950"/>
              </a:tblGrid>
              <a:tr h="1476385">
                <a:tc>
                  <a:txBody>
                    <a:bodyPr/>
                    <a:lstStyle/>
                    <a:p>
                      <a:r>
                        <a:rPr lang="en-NZ" sz="3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Metric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3200" b="0" dirty="0" smtClean="0">
                          <a:solidFill>
                            <a:schemeClr val="tx1"/>
                          </a:solidFill>
                        </a:rPr>
                        <a:t>20 year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3200" b="0" dirty="0" smtClean="0">
                          <a:solidFill>
                            <a:schemeClr val="tx1"/>
                          </a:solidFill>
                        </a:rPr>
                        <a:t>100 year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3200" b="0" dirty="0" smtClean="0">
                          <a:solidFill>
                            <a:schemeClr val="tx1"/>
                          </a:solidFill>
                        </a:rPr>
                        <a:t>500 year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76385">
                <a:tc>
                  <a:txBody>
                    <a:bodyPr/>
                    <a:lstStyle/>
                    <a:p>
                      <a:r>
                        <a:rPr lang="en-NZ" sz="3200" b="0" dirty="0" smtClean="0"/>
                        <a:t>GWP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6000" b="1" dirty="0" smtClean="0"/>
                        <a:t>72</a:t>
                      </a:r>
                      <a:endParaRPr lang="en-US" sz="6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6000" b="1" dirty="0" smtClean="0"/>
                        <a:t>25</a:t>
                      </a:r>
                      <a:endParaRPr lang="en-US" sz="6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6000" b="1" dirty="0" smtClean="0"/>
                        <a:t>8</a:t>
                      </a:r>
                      <a:endParaRPr lang="en-US" sz="6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76385">
                <a:tc>
                  <a:txBody>
                    <a:bodyPr/>
                    <a:lstStyle/>
                    <a:p>
                      <a:r>
                        <a:rPr lang="en-NZ" sz="3200" b="0" dirty="0" smtClean="0"/>
                        <a:t>GTP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6000" b="1" dirty="0" smtClean="0"/>
                        <a:t>50</a:t>
                      </a:r>
                      <a:endParaRPr lang="en-US" sz="6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6000" b="1" dirty="0" smtClean="0"/>
                        <a:t>7</a:t>
                      </a:r>
                      <a:endParaRPr lang="en-US" sz="6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6000" b="1" dirty="0" smtClean="0"/>
                        <a:t>0.7</a:t>
                      </a:r>
                      <a:endParaRPr lang="en-US" sz="6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Outline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8958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Part 1: Methane basics</a:t>
            </a:r>
          </a:p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Part 2: Reisinger and Stroombergen 2012</a:t>
            </a:r>
          </a:p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Part 3: Implications for NZ in 2020</a:t>
            </a:r>
          </a:p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Part 4: Metrics</a:t>
            </a:r>
          </a:p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Part 5: Implications for NZ farms in 2020</a:t>
            </a:r>
          </a:p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Summary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Methane under GWP and GTP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95414" y="1428736"/>
          <a:ext cx="7143800" cy="4429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1785950"/>
                <a:gridCol w="1785950"/>
                <a:gridCol w="1785950"/>
              </a:tblGrid>
              <a:tr h="1476385">
                <a:tc>
                  <a:txBody>
                    <a:bodyPr/>
                    <a:lstStyle/>
                    <a:p>
                      <a:r>
                        <a:rPr lang="en-NZ" sz="3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Metric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3200" b="0" dirty="0" smtClean="0">
                          <a:solidFill>
                            <a:schemeClr val="tx1"/>
                          </a:solidFill>
                        </a:rPr>
                        <a:t>20 year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3200" b="0" dirty="0" smtClean="0">
                          <a:solidFill>
                            <a:schemeClr val="tx1"/>
                          </a:solidFill>
                        </a:rPr>
                        <a:t>100 year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3200" b="0" dirty="0" smtClean="0">
                          <a:solidFill>
                            <a:schemeClr val="tx1"/>
                          </a:solidFill>
                        </a:rPr>
                        <a:t>500 year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76385">
                <a:tc>
                  <a:txBody>
                    <a:bodyPr/>
                    <a:lstStyle/>
                    <a:p>
                      <a:r>
                        <a:rPr lang="en-NZ" sz="3200" b="0" dirty="0" smtClean="0"/>
                        <a:t>GWP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6000" b="1" dirty="0" smtClean="0"/>
                        <a:t>72</a:t>
                      </a:r>
                      <a:endParaRPr lang="en-US" sz="6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6000" b="1" dirty="0" smtClean="0"/>
                        <a:t>25</a:t>
                      </a:r>
                      <a:endParaRPr lang="en-US" sz="6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6000" b="1" dirty="0" smtClean="0"/>
                        <a:t>8</a:t>
                      </a:r>
                      <a:endParaRPr lang="en-US" sz="6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76385">
                <a:tc>
                  <a:txBody>
                    <a:bodyPr/>
                    <a:lstStyle/>
                    <a:p>
                      <a:r>
                        <a:rPr lang="en-NZ" sz="3200" b="0" dirty="0" smtClean="0"/>
                        <a:t>GTP</a:t>
                      </a:r>
                      <a:endParaRPr lang="en-US" sz="3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6000" b="1" dirty="0" smtClean="0"/>
                        <a:t>50</a:t>
                      </a:r>
                      <a:endParaRPr lang="en-US" sz="6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6000" b="1" dirty="0" smtClean="0"/>
                        <a:t>7</a:t>
                      </a:r>
                      <a:endParaRPr lang="en-US" sz="6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6000" b="1" dirty="0" smtClean="0"/>
                        <a:t>0.7</a:t>
                      </a:r>
                      <a:endParaRPr lang="en-US" sz="6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167314" y="1725639"/>
            <a:ext cx="4572032" cy="482443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N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GTP (7)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NZ" sz="3000" b="0" i="0" u="none" strike="noStrike" kern="1200" cap="none" spc="0" normalizeH="0" baseline="0" noProof="0" dirty="0" smtClean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N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 Methane mitigation</a:t>
            </a:r>
            <a:r>
              <a:rPr kumimoji="0" lang="en-NZ" sz="3000" b="0" i="0" u="none" strike="noStrike" kern="1200" cap="none" spc="0" normalizeH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      too low</a:t>
            </a:r>
            <a:endParaRPr kumimoji="0" lang="en-NZ" sz="3000" b="0" i="0" u="none" strike="noStrike" kern="1200" cap="none" spc="0" normalizeH="0" baseline="0" noProof="0" dirty="0" smtClean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NZ" sz="3000" b="0" i="0" u="none" strike="noStrike" kern="1200" cap="none" spc="0" normalizeH="0" baseline="0" noProof="0" dirty="0" smtClean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N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Global CO2 price = $42    </a:t>
            </a: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NZ" sz="3000" b="0" i="0" u="none" strike="noStrike" kern="1200" cap="none" spc="0" normalizeH="0" baseline="0" noProof="0" dirty="0" smtClean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N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Livestock prices rise</a:t>
            </a:r>
            <a:r>
              <a:rPr kumimoji="0" lang="en-NZ" sz="3000" b="0" i="0" u="none" strike="noStrike" kern="1200" cap="none" spc="0" normalizeH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 16%</a:t>
            </a:r>
            <a:r>
              <a:rPr kumimoji="0" lang="en-N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 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66720" y="1714488"/>
            <a:ext cx="4572032" cy="482443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N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GWP (25)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NZ" sz="3000" b="0" i="0" u="none" strike="noStrike" kern="1200" cap="none" spc="0" normalizeH="0" baseline="0" noProof="0" dirty="0" smtClean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N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 Methane almost efficiently mitigated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NZ" sz="3000" b="0" i="0" u="none" strike="noStrike" kern="1200" cap="none" spc="0" normalizeH="0" baseline="0" noProof="0" dirty="0" smtClean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N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Global CO2 price = $35 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NZ" sz="3000" b="0" i="0" u="none" strike="noStrike" kern="1200" cap="none" spc="0" normalizeH="0" baseline="0" noProof="0" dirty="0" smtClean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N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Livestock prices rise</a:t>
            </a:r>
            <a:r>
              <a:rPr kumimoji="0" lang="en-NZ" sz="3000" b="0" i="0" u="none" strike="noStrike" kern="1200" cap="none" spc="0" normalizeH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 18%</a:t>
            </a:r>
            <a:r>
              <a:rPr kumimoji="0" lang="en-NZ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 </a:t>
            </a:r>
            <a:r>
              <a:rPr kumimoji="0" lang="en-N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738422" y="4929198"/>
            <a:ext cx="64294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738422" y="3857628"/>
            <a:ext cx="64294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738422" y="2357430"/>
            <a:ext cx="64294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83447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Implications of metrics</a:t>
            </a:r>
            <a:endParaRPr lang="en-US" b="0" dirty="0">
              <a:solidFill>
                <a:schemeClr val="accent2"/>
              </a:solidFill>
              <a:latin typeface="Gill Sans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7310454" y="5000636"/>
            <a:ext cx="64294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310454" y="3857628"/>
            <a:ext cx="64294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7310454" y="2357430"/>
            <a:ext cx="64294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9239280" y="3214686"/>
            <a:ext cx="285752" cy="214314"/>
          </a:xfrm>
          <a:prstGeom prst="downArrow">
            <a:avLst/>
          </a:prstGeom>
          <a:solidFill>
            <a:srgbClr val="FE4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0800000">
            <a:off x="9489690" y="4547944"/>
            <a:ext cx="285752" cy="214314"/>
          </a:xfrm>
          <a:prstGeom prst="downArrow">
            <a:avLst/>
          </a:prstGeom>
          <a:solidFill>
            <a:srgbClr val="FE4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>
            <a:off x="9620248" y="5643578"/>
            <a:ext cx="285752" cy="214314"/>
          </a:xfrm>
          <a:prstGeom prst="downArrow">
            <a:avLst/>
          </a:prstGeom>
          <a:solidFill>
            <a:srgbClr val="FE4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4" grpId="0" animBg="1"/>
      <p:bldP spid="13" grpId="0" animBg="1"/>
      <p:bldP spid="5" grpId="0" animBg="1"/>
      <p:bldP spid="19" grpId="0" animBg="1"/>
      <p:bldP spid="20" grpId="0" animBg="1"/>
      <p:bldP spid="21" grpId="0" animBg="1"/>
      <p:bldP spid="15" grpId="0" animBg="1"/>
      <p:bldP spid="18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Prices for the scenarios and metrics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81032" y="1227667"/>
          <a:ext cx="8644000" cy="4159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800"/>
                <a:gridCol w="1728800"/>
                <a:gridCol w="1728800"/>
                <a:gridCol w="1728800"/>
                <a:gridCol w="1728800"/>
              </a:tblGrid>
              <a:tr h="1263496"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Scenario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Metric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CO2 price/tonne ($NZ)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Methane price/tonne ($NZ)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Livestock commodity price</a:t>
                      </a:r>
                      <a:r>
                        <a:rPr lang="en-NZ" sz="1800" baseline="0" dirty="0" smtClean="0">
                          <a:solidFill>
                            <a:schemeClr val="tx1"/>
                          </a:solidFill>
                        </a:rPr>
                        <a:t> increase over baseline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167">
                <a:tc rowSpan="2">
                  <a:txBody>
                    <a:bodyPr/>
                    <a:lstStyle/>
                    <a:p>
                      <a:r>
                        <a:rPr lang="en-NZ" sz="1800" b="1" dirty="0" smtClean="0">
                          <a:solidFill>
                            <a:schemeClr val="tx1"/>
                          </a:solidFill>
                        </a:rPr>
                        <a:t>All in this together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GWP (25)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solidFill>
                            <a:schemeClr val="tx1"/>
                          </a:solidFill>
                        </a:rPr>
                        <a:t>$35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solidFill>
                            <a:schemeClr val="tx1"/>
                          </a:solidFill>
                        </a:rPr>
                        <a:t>$866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solidFill>
                            <a:schemeClr val="tx1"/>
                          </a:solidFill>
                        </a:rPr>
                        <a:t>18%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167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GTP (7)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solidFill>
                            <a:schemeClr val="tx1"/>
                          </a:solidFill>
                        </a:rPr>
                        <a:t>$42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solidFill>
                            <a:schemeClr val="tx1"/>
                          </a:solidFill>
                        </a:rPr>
                        <a:t>$295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solidFill>
                            <a:schemeClr val="tx1"/>
                          </a:solidFill>
                        </a:rPr>
                        <a:t>16%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0079">
                <a:tc rowSpan="2">
                  <a:txBody>
                    <a:bodyPr/>
                    <a:lstStyle/>
                    <a:p>
                      <a:r>
                        <a:rPr lang="en-NZ" sz="1800" b="1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NZ" sz="1800" b="1" baseline="0" dirty="0" smtClean="0">
                          <a:solidFill>
                            <a:schemeClr val="tx1"/>
                          </a:solidFill>
                        </a:rPr>
                        <a:t> agricultural conundrum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GWP (25)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solidFill>
                            <a:schemeClr val="tx1"/>
                          </a:solidFill>
                        </a:rPr>
                        <a:t>$77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solidFill>
                            <a:schemeClr val="tx1"/>
                          </a:solidFill>
                        </a:rPr>
                        <a:t>$1927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solidFill>
                            <a:schemeClr val="tx1"/>
                          </a:solidFill>
                        </a:rPr>
                        <a:t>14%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167">
                <a:tc vMerge="1"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GTP (7)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solidFill>
                            <a:schemeClr val="tx1"/>
                          </a:solidFill>
                        </a:rPr>
                        <a:t>$88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solidFill>
                            <a:schemeClr val="tx1"/>
                          </a:solidFill>
                        </a:rPr>
                        <a:t>$618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dirty="0" smtClean="0">
                          <a:solidFill>
                            <a:schemeClr val="tx1"/>
                          </a:solidFill>
                        </a:rPr>
                        <a:t>14%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167">
                <a:tc rowSpan="2">
                  <a:txBody>
                    <a:bodyPr/>
                    <a:lstStyle/>
                    <a:p>
                      <a:r>
                        <a:rPr lang="en-NZ" sz="1800" b="1" dirty="0" smtClean="0">
                          <a:solidFill>
                            <a:schemeClr val="tx1"/>
                          </a:solidFill>
                        </a:rPr>
                        <a:t>Agriculture out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GWP (25)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solidFill>
                            <a:schemeClr val="tx1"/>
                          </a:solidFill>
                        </a:rPr>
                        <a:t>$77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solidFill>
                            <a:schemeClr val="tx1"/>
                          </a:solidFill>
                        </a:rPr>
                        <a:t>$0 (</a:t>
                      </a:r>
                      <a:r>
                        <a:rPr lang="en-NZ" sz="2400" dirty="0" err="1" smtClean="0">
                          <a:solidFill>
                            <a:schemeClr val="tx1"/>
                          </a:solidFill>
                        </a:rPr>
                        <a:t>ag</a:t>
                      </a:r>
                      <a:r>
                        <a:rPr lang="en-NZ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dirty="0" smtClean="0">
                          <a:solidFill>
                            <a:schemeClr val="tx1"/>
                          </a:solidFill>
                        </a:rPr>
                        <a:t>14%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4167">
                <a:tc vMerge="1"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 smtClean="0">
                          <a:solidFill>
                            <a:schemeClr val="tx1"/>
                          </a:solidFill>
                        </a:rPr>
                        <a:t>GTP (7)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solidFill>
                            <a:schemeClr val="tx1"/>
                          </a:solidFill>
                        </a:rPr>
                        <a:t>$88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400" dirty="0" smtClean="0">
                          <a:solidFill>
                            <a:schemeClr val="tx1"/>
                          </a:solidFill>
                        </a:rPr>
                        <a:t>$0 (</a:t>
                      </a:r>
                      <a:r>
                        <a:rPr lang="en-NZ" sz="2400" dirty="0" err="1" smtClean="0">
                          <a:solidFill>
                            <a:schemeClr val="tx1"/>
                          </a:solidFill>
                        </a:rPr>
                        <a:t>ag</a:t>
                      </a:r>
                      <a:r>
                        <a:rPr lang="en-NZ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dirty="0" smtClean="0">
                          <a:solidFill>
                            <a:schemeClr val="tx1"/>
                          </a:solidFill>
                        </a:rPr>
                        <a:t>14%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Metrics: NZ’s change in RGNDI from no mitigation baseline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38290" y="1643050"/>
            <a:ext cx="2500330" cy="47863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310058" y="1643050"/>
            <a:ext cx="2643206" cy="47863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024702" y="1643050"/>
            <a:ext cx="2571768" cy="47863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/>
          <p:cNvGraphicFramePr/>
          <p:nvPr/>
        </p:nvGraphicFramePr>
        <p:xfrm>
          <a:off x="666719" y="1571612"/>
          <a:ext cx="9053543" cy="513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81166" y="5857892"/>
            <a:ext cx="2214578" cy="428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NZ" sz="1600" dirty="0" smtClean="0">
                <a:solidFill>
                  <a:schemeClr val="tx1"/>
                </a:solidFill>
                <a:latin typeface="+mn-lt"/>
              </a:rPr>
              <a:t>All in this together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4372" y="5857892"/>
            <a:ext cx="2214578" cy="428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NZ" sz="1600" dirty="0" smtClean="0">
                <a:solidFill>
                  <a:schemeClr val="tx1"/>
                </a:solidFill>
                <a:latin typeface="+mn-lt"/>
              </a:rPr>
              <a:t>Agricultural conundrum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7578" y="5857892"/>
            <a:ext cx="2214578" cy="428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NZ" sz="1600" dirty="0" smtClean="0">
                <a:solidFill>
                  <a:schemeClr val="tx1"/>
                </a:solidFill>
                <a:latin typeface="+mn-lt"/>
              </a:rPr>
              <a:t>Agriculture out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12192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6600" b="0" dirty="0" smtClean="0">
                <a:solidFill>
                  <a:srgbClr val="400080"/>
                </a:solidFill>
                <a:latin typeface="Gill Sans" charset="0"/>
              </a:rPr>
              <a:t>Part 5</a:t>
            </a:r>
            <a:endParaRPr lang="en-US" sz="6600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38200" y="2438400"/>
            <a:ext cx="6934200" cy="370524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sz="4400" i="1" dirty="0" smtClean="0">
                <a:solidFill>
                  <a:srgbClr val="400080"/>
                </a:solidFill>
                <a:latin typeface="Gill Sans" charset="0"/>
              </a:rPr>
              <a:t>Implications</a:t>
            </a:r>
          </a:p>
          <a:p>
            <a:pPr algn="l"/>
            <a:r>
              <a:rPr lang="en-US" sz="4400" i="1" dirty="0" smtClean="0">
                <a:solidFill>
                  <a:srgbClr val="400080"/>
                </a:solidFill>
                <a:latin typeface="Gill Sans" charset="0"/>
              </a:rPr>
              <a:t>for NZ farms</a:t>
            </a:r>
          </a:p>
          <a:p>
            <a:pPr algn="l"/>
            <a:r>
              <a:rPr lang="en-US" sz="4400" i="1" dirty="0" smtClean="0">
                <a:solidFill>
                  <a:srgbClr val="400080"/>
                </a:solidFill>
                <a:latin typeface="Gill Sans" charset="0"/>
              </a:rPr>
              <a:t>in 2020</a:t>
            </a:r>
            <a:endParaRPr lang="en-US" sz="4400" i="1" dirty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2934" y="1357298"/>
            <a:ext cx="5319454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Dairy farm model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428736"/>
            <a:ext cx="8834470" cy="51435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Baseline figures for average Waikato dairy farm (</a:t>
            </a:r>
            <a:r>
              <a:rPr lang="en-NZ" dirty="0" err="1" smtClean="0">
                <a:solidFill>
                  <a:srgbClr val="400080"/>
                </a:solidFill>
                <a:latin typeface="Gill Sans" charset="0"/>
              </a:rPr>
              <a:t>Beukes</a:t>
            </a:r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 et al. 2010)</a:t>
            </a:r>
          </a:p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Scaled down to 25ha, 3.0 cows/ha</a:t>
            </a:r>
          </a:p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Costs and production assumed constant</a:t>
            </a:r>
          </a:p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Baseline price from average milk price 2002-2011 (MAF 2002-2011)</a:t>
            </a:r>
          </a:p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Costs estimated from </a:t>
            </a:r>
            <a:r>
              <a:rPr lang="en-NZ" dirty="0" err="1" smtClean="0">
                <a:solidFill>
                  <a:srgbClr val="400080"/>
                </a:solidFill>
                <a:latin typeface="Gill Sans" charset="0"/>
              </a:rPr>
              <a:t>Beukes</a:t>
            </a:r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 et al. Economic profit</a:t>
            </a:r>
          </a:p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Emissions from </a:t>
            </a:r>
            <a:r>
              <a:rPr lang="en-NZ" dirty="0" err="1" smtClean="0">
                <a:solidFill>
                  <a:srgbClr val="400080"/>
                </a:solidFill>
                <a:latin typeface="Gill Sans" charset="0"/>
              </a:rPr>
              <a:t>Beukes</a:t>
            </a:r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 et al. OVERSEER figures, plus a small CO2 component</a:t>
            </a:r>
          </a:p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Output is change in economic profit/ha</a:t>
            </a:r>
          </a:p>
          <a:p>
            <a:r>
              <a:rPr lang="en-NZ" dirty="0" smtClean="0">
                <a:solidFill>
                  <a:srgbClr val="FF0000"/>
                </a:solidFill>
                <a:latin typeface="Gill Sans" charset="0"/>
              </a:rPr>
              <a:t>No mitigation actions taken</a:t>
            </a:r>
            <a:endParaRPr lang="en-US" dirty="0">
              <a:solidFill>
                <a:srgbClr val="FF0000"/>
              </a:solidFill>
              <a:latin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Sheep and beef farm model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66720" y="1571612"/>
            <a:ext cx="8834470" cy="50006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N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Baseline figures for average Central</a:t>
            </a:r>
            <a:r>
              <a:rPr kumimoji="0" lang="en-NZ" sz="3200" b="0" i="0" u="none" strike="noStrike" kern="1200" cap="none" spc="0" normalizeH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 North Island Hill Country </a:t>
            </a:r>
            <a:r>
              <a:rPr kumimoji="0" lang="en-N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(Smeaton et al. 2011)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N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635ha, 9.8 SU/ha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N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Costs and production assumed constant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N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Baseline revenue</a:t>
            </a:r>
            <a:r>
              <a:rPr kumimoji="0" lang="en-NZ" sz="3200" b="0" i="0" u="none" strike="noStrike" kern="1200" cap="none" spc="0" normalizeH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 and costs/SU</a:t>
            </a:r>
            <a:r>
              <a:rPr kumimoji="0" lang="en-N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 from average of MAF</a:t>
            </a:r>
            <a:r>
              <a:rPr kumimoji="0" lang="en-NZ" sz="3200" b="0" i="0" u="none" strike="noStrike" kern="1200" cap="none" spc="0" normalizeH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 monitor farm based on </a:t>
            </a:r>
            <a:r>
              <a:rPr kumimoji="0" lang="en-N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(MAF 2002-2011)</a:t>
            </a:r>
          </a:p>
          <a:p>
            <a:pPr marL="342900" lvl="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N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Emissions from Smeaton et al. OVERSEER figures, </a:t>
            </a:r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plus a small CO2 component</a:t>
            </a:r>
            <a:endParaRPr kumimoji="0" lang="en-NZ" sz="3200" b="0" i="0" u="none" strike="noStrike" kern="1200" cap="none" spc="0" normalizeH="0" baseline="0" noProof="0" dirty="0" smtClean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NZ" noProof="0" dirty="0" smtClean="0">
                <a:solidFill>
                  <a:srgbClr val="400080"/>
                </a:solidFill>
                <a:latin typeface="Gill Sans" charset="0"/>
              </a:rPr>
              <a:t>Output is change in economic profit/ha</a:t>
            </a:r>
            <a:endParaRPr kumimoji="0" lang="en-NZ" sz="3200" b="0" i="0" u="none" strike="noStrike" kern="1200" cap="none" spc="0" normalizeH="0" baseline="0" noProof="0" dirty="0" smtClean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N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No mitigation actions taken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Comparison of model farms to NZ averages - dairy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3976" y="1714488"/>
          <a:ext cx="7572430" cy="485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486"/>
                <a:gridCol w="1514486"/>
                <a:gridCol w="1514486"/>
                <a:gridCol w="1514486"/>
                <a:gridCol w="1514486"/>
              </a:tblGrid>
              <a:tr h="1586215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Farm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Profit/ha before emissions charge (2005$)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Profit/ha after $25</a:t>
                      </a:r>
                      <a:r>
                        <a:rPr lang="en-NZ" baseline="0" dirty="0" smtClean="0">
                          <a:solidFill>
                            <a:schemeClr val="tx1"/>
                          </a:solidFill>
                        </a:rPr>
                        <a:t> emissions charge</a:t>
                      </a:r>
                    </a:p>
                    <a:p>
                      <a:r>
                        <a:rPr lang="en-NZ" baseline="0" dirty="0" smtClean="0">
                          <a:solidFill>
                            <a:schemeClr val="tx1"/>
                          </a:solidFill>
                        </a:rPr>
                        <a:t>(2005$)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Drop in profit/ha (2005$)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Percent</a:t>
                      </a:r>
                      <a:r>
                        <a:rPr lang="en-NZ" baseline="0" dirty="0" smtClean="0">
                          <a:solidFill>
                            <a:schemeClr val="tx1"/>
                          </a:solidFill>
                        </a:rPr>
                        <a:t> drop in profit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88800">
                <a:tc>
                  <a:txBody>
                    <a:bodyPr/>
                    <a:lstStyle/>
                    <a:p>
                      <a:r>
                        <a:rPr lang="en-NZ" sz="1800" b="1" dirty="0" smtClean="0">
                          <a:solidFill>
                            <a:schemeClr val="tx1"/>
                          </a:solidFill>
                        </a:rPr>
                        <a:t>Average Waikato (Kerr and Zhang</a:t>
                      </a:r>
                      <a:r>
                        <a:rPr lang="en-NZ" sz="1800" b="1" baseline="0" dirty="0" smtClean="0">
                          <a:solidFill>
                            <a:schemeClr val="tx1"/>
                          </a:solidFill>
                        </a:rPr>
                        <a:t> 2009)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3600" dirty="0" smtClean="0">
                          <a:solidFill>
                            <a:schemeClr val="tx1"/>
                          </a:solidFill>
                        </a:rPr>
                        <a:t>$1734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3600" dirty="0" smtClean="0">
                          <a:solidFill>
                            <a:schemeClr val="tx1"/>
                          </a:solidFill>
                        </a:rPr>
                        <a:t>$1460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3600" dirty="0" smtClean="0">
                          <a:solidFill>
                            <a:schemeClr val="tx1"/>
                          </a:solidFill>
                        </a:rPr>
                        <a:t>$274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3600" dirty="0" smtClean="0">
                          <a:solidFill>
                            <a:schemeClr val="tx1"/>
                          </a:solidFill>
                        </a:rPr>
                        <a:t>16%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88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b="1" dirty="0" smtClean="0">
                          <a:solidFill>
                            <a:schemeClr val="tx1"/>
                          </a:solidFill>
                        </a:rPr>
                        <a:t>Average national (Kerr and Zhang</a:t>
                      </a:r>
                      <a:r>
                        <a:rPr lang="en-NZ" sz="1800" b="1" baseline="0" dirty="0" smtClean="0">
                          <a:solidFill>
                            <a:schemeClr val="tx1"/>
                          </a:solidFill>
                        </a:rPr>
                        <a:t> 2009)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3600" dirty="0" smtClean="0">
                          <a:solidFill>
                            <a:schemeClr val="tx1"/>
                          </a:solidFill>
                        </a:rPr>
                        <a:t>$1880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3600" dirty="0" smtClean="0">
                          <a:solidFill>
                            <a:schemeClr val="tx1"/>
                          </a:solidFill>
                        </a:rPr>
                        <a:t>$1605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3600" dirty="0" smtClean="0">
                          <a:solidFill>
                            <a:schemeClr val="tx1"/>
                          </a:solidFill>
                        </a:rPr>
                        <a:t>$275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3600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en-NZ" sz="1800" b="1" dirty="0" smtClean="0">
                          <a:solidFill>
                            <a:schemeClr val="tx1"/>
                          </a:solidFill>
                        </a:rPr>
                        <a:t>My</a:t>
                      </a:r>
                      <a:r>
                        <a:rPr lang="en-NZ" sz="1800" b="1" baseline="0" dirty="0" smtClean="0">
                          <a:solidFill>
                            <a:schemeClr val="tx1"/>
                          </a:solidFill>
                        </a:rPr>
                        <a:t> Waikato farm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3600" dirty="0" smtClean="0">
                          <a:solidFill>
                            <a:schemeClr val="tx1"/>
                          </a:solidFill>
                        </a:rPr>
                        <a:t>$2250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3600" dirty="0" smtClean="0">
                          <a:solidFill>
                            <a:schemeClr val="tx1"/>
                          </a:solidFill>
                        </a:rPr>
                        <a:t>$1977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3600" dirty="0" smtClean="0">
                          <a:solidFill>
                            <a:schemeClr val="tx1"/>
                          </a:solidFill>
                        </a:rPr>
                        <a:t>$273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3600" dirty="0" smtClean="0">
                          <a:solidFill>
                            <a:schemeClr val="tx1"/>
                          </a:solidFill>
                        </a:rPr>
                        <a:t>12%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Comparison of model farms to NZ averages – sheep and beef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3976" y="1714488"/>
          <a:ext cx="7572430" cy="4512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486"/>
                <a:gridCol w="1514486"/>
                <a:gridCol w="1514486"/>
                <a:gridCol w="1514486"/>
                <a:gridCol w="1514486"/>
              </a:tblGrid>
              <a:tr h="1586215"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Farm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Profit/ha before emissions charge (2005$)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Profit/ha after $25</a:t>
                      </a:r>
                      <a:r>
                        <a:rPr lang="en-NZ" baseline="0" dirty="0" smtClean="0">
                          <a:solidFill>
                            <a:schemeClr val="tx1"/>
                          </a:solidFill>
                        </a:rPr>
                        <a:t> emissions charge</a:t>
                      </a:r>
                    </a:p>
                    <a:p>
                      <a:r>
                        <a:rPr lang="en-NZ" baseline="0" dirty="0" smtClean="0">
                          <a:solidFill>
                            <a:schemeClr val="tx1"/>
                          </a:solidFill>
                        </a:rPr>
                        <a:t>(2005$)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Drop in profit/ha (2005$)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smtClean="0">
                          <a:solidFill>
                            <a:schemeClr val="tx1"/>
                          </a:solidFill>
                        </a:rPr>
                        <a:t>Percent</a:t>
                      </a:r>
                      <a:r>
                        <a:rPr lang="en-NZ" baseline="0" dirty="0" smtClean="0">
                          <a:solidFill>
                            <a:schemeClr val="tx1"/>
                          </a:solidFill>
                        </a:rPr>
                        <a:t> drop in profit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88800">
                <a:tc>
                  <a:txBody>
                    <a:bodyPr/>
                    <a:lstStyle/>
                    <a:p>
                      <a:r>
                        <a:rPr lang="en-NZ" b="1" dirty="0" smtClean="0">
                          <a:solidFill>
                            <a:schemeClr val="tx1"/>
                          </a:solidFill>
                        </a:rPr>
                        <a:t>Average hard Central  North Island Hill Country</a:t>
                      </a:r>
                      <a:r>
                        <a:rPr lang="en-NZ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NZ" b="1" dirty="0" smtClean="0">
                          <a:solidFill>
                            <a:schemeClr val="tx1"/>
                          </a:solidFill>
                        </a:rPr>
                        <a:t>(Kerr and Zhang</a:t>
                      </a:r>
                      <a:r>
                        <a:rPr lang="en-NZ" b="1" baseline="0" dirty="0" smtClean="0">
                          <a:solidFill>
                            <a:schemeClr val="tx1"/>
                          </a:solidFill>
                        </a:rPr>
                        <a:t> 2009)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3600" dirty="0" smtClean="0">
                          <a:solidFill>
                            <a:schemeClr val="tx1"/>
                          </a:solidFill>
                        </a:rPr>
                        <a:t>$249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3600" dirty="0" smtClean="0">
                          <a:solidFill>
                            <a:schemeClr val="tx1"/>
                          </a:solidFill>
                        </a:rPr>
                        <a:t>$168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3600" dirty="0" smtClean="0">
                          <a:solidFill>
                            <a:schemeClr val="tx1"/>
                          </a:solidFill>
                        </a:rPr>
                        <a:t>$81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3600" dirty="0" smtClean="0">
                          <a:solidFill>
                            <a:schemeClr val="tx1"/>
                          </a:solidFill>
                        </a:rPr>
                        <a:t>33%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3969">
                <a:tc>
                  <a:txBody>
                    <a:bodyPr/>
                    <a:lstStyle/>
                    <a:p>
                      <a:r>
                        <a:rPr lang="en-NZ" b="1" dirty="0" smtClean="0">
                          <a:solidFill>
                            <a:schemeClr val="tx1"/>
                          </a:solidFill>
                        </a:rPr>
                        <a:t>My</a:t>
                      </a:r>
                      <a:r>
                        <a:rPr lang="en-NZ" b="1" baseline="0" dirty="0" smtClean="0">
                          <a:solidFill>
                            <a:schemeClr val="tx1"/>
                          </a:solidFill>
                        </a:rPr>
                        <a:t> Central North Island Hill Country farm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3600" dirty="0" smtClean="0">
                          <a:solidFill>
                            <a:schemeClr val="tx1"/>
                          </a:solidFill>
                        </a:rPr>
                        <a:t>$271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3600" dirty="0" smtClean="0">
                          <a:solidFill>
                            <a:schemeClr val="tx1"/>
                          </a:solidFill>
                        </a:rPr>
                        <a:t>$187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3600" dirty="0" smtClean="0">
                          <a:solidFill>
                            <a:schemeClr val="tx1"/>
                          </a:solidFill>
                        </a:rPr>
                        <a:t>$84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3600" dirty="0" smtClean="0">
                          <a:solidFill>
                            <a:schemeClr val="tx1"/>
                          </a:solidFill>
                        </a:rPr>
                        <a:t>31%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7667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NZ" sz="2800" dirty="0" smtClean="0">
                <a:solidFill>
                  <a:srgbClr val="400080"/>
                </a:solidFill>
                <a:latin typeface="Gill Sans" charset="0"/>
              </a:rPr>
              <a:t>Farm and NZ change compared to no mitigation</a:t>
            </a:r>
            <a:endParaRPr lang="en-US" sz="2800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666720" y="1000107"/>
          <a:ext cx="9072626" cy="5715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3976" y="6477500"/>
            <a:ext cx="2214578" cy="428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NZ" sz="1600" dirty="0" smtClean="0">
                <a:solidFill>
                  <a:schemeClr val="tx1"/>
                </a:solidFill>
                <a:latin typeface="+mn-lt"/>
              </a:rPr>
              <a:t>All in this together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7116" y="6477500"/>
            <a:ext cx="2214578" cy="428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NZ" sz="1600" dirty="0" smtClean="0">
                <a:solidFill>
                  <a:schemeClr val="tx1"/>
                </a:solidFill>
                <a:latin typeface="+mn-lt"/>
              </a:rPr>
              <a:t>Agricultural conundrum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192" y="6477500"/>
            <a:ext cx="2214578" cy="428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NZ" sz="1600" dirty="0" smtClean="0">
                <a:solidFill>
                  <a:schemeClr val="tx1"/>
                </a:solidFill>
                <a:latin typeface="+mn-lt"/>
              </a:rPr>
              <a:t>Agriculture out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3884"/>
          <a:stretch>
            <a:fillRect/>
          </a:stretch>
        </p:blipFill>
        <p:spPr bwMode="auto">
          <a:xfrm>
            <a:off x="3952868" y="214290"/>
            <a:ext cx="5715040" cy="649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12192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6600" b="0" dirty="0" smtClean="0">
                <a:solidFill>
                  <a:srgbClr val="400080"/>
                </a:solidFill>
                <a:latin typeface="Gill Sans" charset="0"/>
              </a:rPr>
              <a:t>Part 1</a:t>
            </a:r>
            <a:endParaRPr lang="en-US" sz="6600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38200" y="2438400"/>
            <a:ext cx="69342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sz="4400" i="1" dirty="0" smtClean="0">
                <a:solidFill>
                  <a:srgbClr val="400080"/>
                </a:solidFill>
                <a:latin typeface="Gill Sans" charset="0"/>
              </a:rPr>
              <a:t>Methane </a:t>
            </a:r>
          </a:p>
          <a:p>
            <a:pPr algn="l"/>
            <a:r>
              <a:rPr lang="en-US" sz="4400" i="1" dirty="0" smtClean="0">
                <a:solidFill>
                  <a:srgbClr val="400080"/>
                </a:solidFill>
                <a:latin typeface="Gill Sans" charset="0"/>
              </a:rPr>
              <a:t>basics</a:t>
            </a:r>
            <a:endParaRPr lang="en-US" sz="4400" i="1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595281" y="857232"/>
          <a:ext cx="9144065" cy="5853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9596" y="214290"/>
            <a:ext cx="8382000" cy="7667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NZ" sz="2800" dirty="0" smtClean="0">
                <a:solidFill>
                  <a:srgbClr val="400080"/>
                </a:solidFill>
                <a:latin typeface="Gill Sans" charset="0"/>
              </a:rPr>
              <a:t>Farm and NZ change compared to no mitigation 2020 – 10% liability for agriculture</a:t>
            </a:r>
            <a:endParaRPr lang="en-US" sz="2800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0806" y="5429264"/>
            <a:ext cx="2214578" cy="428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NZ" sz="1600" dirty="0" smtClean="0">
                <a:solidFill>
                  <a:schemeClr val="tx1"/>
                </a:solidFill>
                <a:latin typeface="+mn-lt"/>
              </a:rPr>
              <a:t>All in this together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146" y="5429264"/>
            <a:ext cx="2214578" cy="428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NZ" sz="1600" dirty="0" smtClean="0">
                <a:solidFill>
                  <a:schemeClr val="tx1"/>
                </a:solidFill>
                <a:latin typeface="+mn-lt"/>
              </a:rPr>
              <a:t>Agricultural conundrum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7518" y="5429264"/>
            <a:ext cx="2214578" cy="428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NZ" sz="1600" dirty="0" smtClean="0">
                <a:solidFill>
                  <a:schemeClr val="tx1"/>
                </a:solidFill>
                <a:latin typeface="+mn-lt"/>
              </a:rPr>
              <a:t>Agriculture out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95414" y="1270812"/>
            <a:ext cx="1714512" cy="514353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309926" y="1285860"/>
            <a:ext cx="2000264" cy="514353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10190" y="1285860"/>
            <a:ext cx="1714512" cy="514353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04082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Dairy c</a:t>
            </a:r>
            <a:r>
              <a:rPr lang="en-US" sz="2800" b="0" dirty="0" smtClean="0">
                <a:solidFill>
                  <a:srgbClr val="400080"/>
                </a:solidFill>
                <a:latin typeface="Gill Sans" charset="0"/>
              </a:rPr>
              <a:t>osts as a percentage of baseline profit – 10% liability for agriculture</a:t>
            </a:r>
            <a:endParaRPr lang="en-US" sz="2800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595282" y="857232"/>
          <a:ext cx="9144064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47647" y="6451674"/>
            <a:ext cx="2214578" cy="428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NZ" sz="1600" dirty="0" smtClean="0">
                <a:solidFill>
                  <a:schemeClr val="tx1"/>
                </a:solidFill>
                <a:latin typeface="+mn-lt"/>
              </a:rPr>
              <a:t>All in this together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3007" y="6451674"/>
            <a:ext cx="2214578" cy="428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NZ" sz="1600" dirty="0" smtClean="0">
                <a:solidFill>
                  <a:schemeClr val="tx1"/>
                </a:solidFill>
                <a:latin typeface="+mn-lt"/>
              </a:rPr>
              <a:t>Agricultural conundrum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8097" y="6451674"/>
            <a:ext cx="2214578" cy="428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NZ" sz="1600" dirty="0" smtClean="0">
                <a:solidFill>
                  <a:schemeClr val="tx1"/>
                </a:solidFill>
                <a:latin typeface="+mn-lt"/>
              </a:rPr>
              <a:t>Agriculture out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3976" y="1342250"/>
            <a:ext cx="1785950" cy="54400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381364" y="1357298"/>
            <a:ext cx="2214578" cy="54400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667380" y="1362164"/>
            <a:ext cx="1785950" cy="54400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81166" y="1857364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latin typeface="Gill Sans"/>
              </a:rPr>
              <a:t>10% liability</a:t>
            </a:r>
            <a:endParaRPr lang="en-US" sz="2400" dirty="0">
              <a:latin typeface="Gill San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1952604" y="3429000"/>
            <a:ext cx="150019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09860" y="2714620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488257" y="3321843"/>
            <a:ext cx="114300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095612" y="2571744"/>
            <a:ext cx="157163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24570" y="2928934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latin typeface="Gill Sans"/>
              </a:rPr>
              <a:t>100% liability</a:t>
            </a:r>
            <a:endParaRPr lang="en-US" sz="2400" dirty="0">
              <a:latin typeface="Gill Sans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5917413" y="4036223"/>
            <a:ext cx="642942" cy="28575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6560355" y="3893347"/>
            <a:ext cx="500066" cy="42862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5345909" y="3821909"/>
            <a:ext cx="857256" cy="78581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4238620" y="3714752"/>
            <a:ext cx="1714512" cy="107157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3024174" y="3571876"/>
            <a:ext cx="2928958" cy="164307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V="1">
            <a:off x="2238356" y="3429000"/>
            <a:ext cx="3714776" cy="200026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9596" y="214290"/>
            <a:ext cx="8382000" cy="7667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NZ" sz="2800" dirty="0" smtClean="0">
                <a:solidFill>
                  <a:srgbClr val="400080"/>
                </a:solidFill>
                <a:latin typeface="Gill Sans" charset="0"/>
              </a:rPr>
              <a:t>Farm and NZ change compared to no mitigation 2020 – </a:t>
            </a:r>
            <a:r>
              <a:rPr lang="en-NZ" sz="2800" dirty="0" smtClean="0">
                <a:solidFill>
                  <a:srgbClr val="400080"/>
                </a:solidFill>
                <a:latin typeface="Gill Sans" charset="0"/>
              </a:rPr>
              <a:t>100% </a:t>
            </a:r>
            <a:r>
              <a:rPr lang="en-NZ" sz="2800" dirty="0" smtClean="0">
                <a:solidFill>
                  <a:srgbClr val="400080"/>
                </a:solidFill>
                <a:latin typeface="Gill Sans" charset="0"/>
              </a:rPr>
              <a:t>liability for agriculture</a:t>
            </a:r>
            <a:endParaRPr lang="en-US" sz="2800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595283" y="1000107"/>
          <a:ext cx="9144064" cy="5715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452538" y="1270812"/>
            <a:ext cx="2000264" cy="514353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452802" y="1285860"/>
            <a:ext cx="2143140" cy="514353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595942" y="1285860"/>
            <a:ext cx="2071702" cy="514353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87083" y="3569789"/>
            <a:ext cx="2214578" cy="428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NZ" sz="1600" dirty="0" smtClean="0">
                <a:solidFill>
                  <a:schemeClr val="tx1"/>
                </a:solidFill>
                <a:latin typeface="+mn-lt"/>
              </a:rPr>
              <a:t>All in this together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0500" y="3569789"/>
            <a:ext cx="2214578" cy="428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NZ" sz="1600" dirty="0" smtClean="0">
                <a:solidFill>
                  <a:schemeClr val="tx1"/>
                </a:solidFill>
                <a:latin typeface="+mn-lt"/>
              </a:rPr>
              <a:t>Agricultural conundrum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7957" y="3571876"/>
            <a:ext cx="2214578" cy="428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NZ" sz="1600" dirty="0" smtClean="0">
                <a:solidFill>
                  <a:schemeClr val="tx1"/>
                </a:solidFill>
                <a:latin typeface="+mn-lt"/>
              </a:rPr>
              <a:t>Agriculture out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04082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 smtClean="0">
                <a:solidFill>
                  <a:srgbClr val="400080"/>
                </a:solidFill>
                <a:latin typeface="Gill Sans" charset="0"/>
              </a:rPr>
              <a:t>Dairy c</a:t>
            </a:r>
            <a:r>
              <a:rPr lang="en-US" sz="2800" b="0" dirty="0" smtClean="0">
                <a:solidFill>
                  <a:srgbClr val="400080"/>
                </a:solidFill>
                <a:latin typeface="Gill Sans" charset="0"/>
              </a:rPr>
              <a:t>osts as a percentage of baseline profit – </a:t>
            </a:r>
            <a:r>
              <a:rPr lang="en-US" sz="2800" b="0" dirty="0" smtClean="0">
                <a:solidFill>
                  <a:srgbClr val="400080"/>
                </a:solidFill>
                <a:latin typeface="Gill Sans" charset="0"/>
              </a:rPr>
              <a:t>100% </a:t>
            </a:r>
            <a:r>
              <a:rPr lang="en-US" sz="2800" b="0" dirty="0" smtClean="0">
                <a:solidFill>
                  <a:srgbClr val="400080"/>
                </a:solidFill>
                <a:latin typeface="Gill Sans" charset="0"/>
              </a:rPr>
              <a:t>liability for agriculture</a:t>
            </a:r>
            <a:endParaRPr lang="en-US" sz="2800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738158" y="1000109"/>
          <a:ext cx="9001188" cy="564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6063" y="6440523"/>
            <a:ext cx="2214578" cy="428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NZ" sz="1600" dirty="0" smtClean="0">
                <a:solidFill>
                  <a:schemeClr val="tx1"/>
                </a:solidFill>
                <a:latin typeface="+mn-lt"/>
              </a:rPr>
              <a:t>All in this together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4517" y="6440523"/>
            <a:ext cx="2214578" cy="428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NZ" sz="1600" dirty="0" smtClean="0">
                <a:solidFill>
                  <a:schemeClr val="tx1"/>
                </a:solidFill>
                <a:latin typeface="+mn-lt"/>
              </a:rPr>
              <a:t>Agricultural conundrum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3852" y="6440523"/>
            <a:ext cx="2214578" cy="428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NZ" sz="1600" dirty="0" smtClean="0">
                <a:solidFill>
                  <a:schemeClr val="tx1"/>
                </a:solidFill>
                <a:latin typeface="+mn-lt"/>
              </a:rPr>
              <a:t>Agriculture out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38290" y="1342250"/>
            <a:ext cx="1785950" cy="54400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595678" y="1357298"/>
            <a:ext cx="2071702" cy="54400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738818" y="1362164"/>
            <a:ext cx="1857388" cy="54400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595281" y="857232"/>
          <a:ext cx="9144065" cy="5853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7667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NZ" sz="4000" dirty="0" smtClean="0">
                <a:solidFill>
                  <a:srgbClr val="400080"/>
                </a:solidFill>
                <a:latin typeface="Gill Sans" charset="0"/>
              </a:rPr>
              <a:t>Most likely scenario?</a:t>
            </a:r>
            <a:endParaRPr lang="en-US" sz="4000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0806" y="5429264"/>
            <a:ext cx="2214578" cy="428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NZ" sz="1600" dirty="0" smtClean="0">
                <a:solidFill>
                  <a:schemeClr val="tx1"/>
                </a:solidFill>
                <a:latin typeface="+mn-lt"/>
              </a:rPr>
              <a:t>All in this together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146" y="5429264"/>
            <a:ext cx="2214578" cy="428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NZ" sz="1600" dirty="0" smtClean="0">
                <a:solidFill>
                  <a:schemeClr val="tx1"/>
                </a:solidFill>
                <a:latin typeface="+mn-lt"/>
              </a:rPr>
              <a:t>Agricultural conundrum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7518" y="5429264"/>
            <a:ext cx="2214578" cy="428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NZ" sz="1600" dirty="0" smtClean="0">
                <a:solidFill>
                  <a:schemeClr val="tx1"/>
                </a:solidFill>
                <a:latin typeface="+mn-lt"/>
              </a:rPr>
              <a:t>Agriculture out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09926" y="1285860"/>
            <a:ext cx="2000264" cy="514353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Summary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428736"/>
            <a:ext cx="8382000" cy="51435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Farms see impacts of emissions charges much more than NZ</a:t>
            </a:r>
            <a:endParaRPr lang="en-US" dirty="0" smtClean="0">
              <a:solidFill>
                <a:srgbClr val="400080"/>
              </a:solidFill>
              <a:latin typeface="Gill Sans" charset="0"/>
            </a:endParaRP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Best for NZ is all in this together, and with 10% liability this is best for farmers too</a:t>
            </a:r>
          </a:p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Second best is agriculture out</a:t>
            </a:r>
            <a:endParaRPr lang="en-US" dirty="0" smtClean="0">
              <a:solidFill>
                <a:srgbClr val="400080"/>
              </a:solidFill>
              <a:latin typeface="Gill Sans" charset="0"/>
            </a:endParaRPr>
          </a:p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GWP </a:t>
            </a:r>
            <a:r>
              <a:rPr lang="en-NZ" dirty="0" err="1" smtClean="0">
                <a:solidFill>
                  <a:srgbClr val="400080"/>
                </a:solidFill>
                <a:latin typeface="Gill Sans" charset="0"/>
              </a:rPr>
              <a:t>vs</a:t>
            </a:r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 GTP changes things little, but may matter more for farmers</a:t>
            </a:r>
          </a:p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NZ government needs to take international policy into account when setting target, and farmer liability</a:t>
            </a:r>
          </a:p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Reality post-2020: probably GWP, and somewhere in between all in this together and the agricultural conundrum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Methane basics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8958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Currently at 2.5 times its level in 1750</a:t>
            </a:r>
          </a:p>
          <a:p>
            <a:pPr lvl="1">
              <a:buNone/>
            </a:pPr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- CO2 has increased by about 35%</a:t>
            </a:r>
            <a:endParaRPr lang="en-NZ" dirty="0" smtClean="0">
              <a:solidFill>
                <a:srgbClr val="400080"/>
              </a:solidFill>
              <a:latin typeface="Gill Sans" charset="0"/>
            </a:endParaRPr>
          </a:p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Second most important GHG</a:t>
            </a:r>
          </a:p>
          <a:p>
            <a:pPr lvl="1">
              <a:buNone/>
            </a:pPr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- Contributes almost 1/3 as much to warming as CO2</a:t>
            </a:r>
            <a:endParaRPr lang="en-NZ" dirty="0" smtClean="0">
              <a:solidFill>
                <a:srgbClr val="400080"/>
              </a:solidFill>
              <a:latin typeface="Gill Sans" charset="0"/>
            </a:endParaRPr>
          </a:p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Agriculture is responsible for about 50% of global methane emissions from humans</a:t>
            </a:r>
          </a:p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Very potent GHG</a:t>
            </a:r>
          </a:p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Degrades in the atmosphere quickly</a:t>
            </a:r>
          </a:p>
          <a:p>
            <a:pPr lvl="1">
              <a:buFontTx/>
              <a:buChar char="-"/>
            </a:pPr>
            <a:endParaRPr lang="en-NZ" dirty="0" smtClean="0">
              <a:solidFill>
                <a:srgbClr val="400080"/>
              </a:solidFill>
              <a:latin typeface="Gill Sans" charset="0"/>
            </a:endParaRPr>
          </a:p>
          <a:p>
            <a:endParaRPr lang="en-US" dirty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10" y="142852"/>
            <a:ext cx="1643074" cy="161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Compared with only reducing CO2, mitigating all GHGs lowers global mitigation costs by 30-40%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8958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1">
              <a:buFontTx/>
              <a:buChar char="-"/>
            </a:pPr>
            <a:endParaRPr lang="en-NZ" dirty="0" smtClean="0">
              <a:solidFill>
                <a:srgbClr val="400080"/>
              </a:solidFill>
              <a:latin typeface="Gill Sans" charset="0"/>
            </a:endParaRPr>
          </a:p>
          <a:p>
            <a:endParaRPr lang="en-US" dirty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42" y="2250273"/>
            <a:ext cx="6143636" cy="460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9465" y="285728"/>
            <a:ext cx="4330654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12192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6600" b="0" dirty="0" smtClean="0">
                <a:solidFill>
                  <a:srgbClr val="400080"/>
                </a:solidFill>
                <a:latin typeface="Gill Sans" charset="0"/>
              </a:rPr>
              <a:t>Part 2</a:t>
            </a:r>
            <a:endParaRPr lang="en-US" sz="6600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38200" y="2438400"/>
            <a:ext cx="69342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sz="4400" i="1" dirty="0" smtClean="0">
                <a:solidFill>
                  <a:srgbClr val="400080"/>
                </a:solidFill>
                <a:latin typeface="Gill Sans" charset="0"/>
              </a:rPr>
              <a:t>Reisinger and Stroombergen 2012</a:t>
            </a:r>
            <a:endParaRPr lang="en-US" sz="4400" i="1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Reisinger and Stroombergen 2012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Model the implications for NZ of various international policy scenarios</a:t>
            </a:r>
          </a:p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Explore the issue of metrics, and how much they matter for NZ</a:t>
            </a:r>
          </a:p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Use four models stuck together – so produce ballpark figures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Three international scenarios to reach a 450ppm target in 2100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8958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All in this together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All emissions included equally around the world, including agriculture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The agricultural conundrum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Agricultural emissions included in national targets, but only NZ takes domestic action</a:t>
            </a:r>
            <a:endParaRPr lang="en-US" dirty="0" smtClean="0">
              <a:solidFill>
                <a:srgbClr val="400080"/>
              </a:solidFill>
              <a:latin typeface="Gill Sans" charset="0"/>
            </a:endParaRP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Agriculture out</a:t>
            </a:r>
          </a:p>
          <a:p>
            <a:pPr lvl="1"/>
            <a:r>
              <a:rPr lang="en-NZ" i="1" dirty="0" smtClean="0">
                <a:solidFill>
                  <a:srgbClr val="400080"/>
                </a:solidFill>
                <a:latin typeface="Gill Sans" charset="0"/>
              </a:rPr>
              <a:t>No agricultural emissions included in mitigation, including NZ</a:t>
            </a:r>
            <a:endParaRPr lang="en-US" dirty="0" smtClean="0">
              <a:solidFill>
                <a:srgbClr val="400080"/>
              </a:solidFill>
              <a:latin typeface="Gill Sans" charset="0"/>
            </a:endParaRPr>
          </a:p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Baseline for comparison</a:t>
            </a:r>
            <a:endParaRPr lang="en-US" dirty="0" smtClean="0">
              <a:solidFill>
                <a:srgbClr val="400080"/>
              </a:solidFill>
              <a:latin typeface="Gill Sans" charset="0"/>
            </a:endParaRPr>
          </a:p>
          <a:p>
            <a:pPr lvl="1"/>
            <a:r>
              <a:rPr lang="en-NZ" i="1" dirty="0" smtClean="0">
                <a:solidFill>
                  <a:srgbClr val="400080"/>
                </a:solidFill>
                <a:latin typeface="Gill Sans" charset="0"/>
              </a:rPr>
              <a:t>No mitigation anywhere</a:t>
            </a:r>
            <a:endParaRPr lang="en-US" dirty="0" smtClean="0">
              <a:solidFill>
                <a:srgbClr val="400080"/>
              </a:solidFill>
              <a:latin typeface="Gill Sans" charset="0"/>
            </a:endParaRPr>
          </a:p>
          <a:p>
            <a:pPr lvl="1">
              <a:buNone/>
            </a:pPr>
            <a:endParaRPr lang="en-US" i="1" dirty="0" smtClean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Global outputs important for NZ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8958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NZ" dirty="0" smtClean="0">
                <a:solidFill>
                  <a:srgbClr val="400080"/>
                </a:solidFill>
                <a:latin typeface="Gill Sans" charset="0"/>
              </a:rPr>
              <a:t>GHG prices</a:t>
            </a:r>
            <a:endParaRPr lang="en-US" dirty="0" smtClean="0">
              <a:solidFill>
                <a:srgbClr val="400080"/>
              </a:solidFill>
              <a:latin typeface="Gill Sans" charset="0"/>
            </a:endParaRP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Set at the level to achieve 450ppm by 2100 most efficiently</a:t>
            </a:r>
            <a:endParaRPr lang="en-US" dirty="0" smtClean="0">
              <a:solidFill>
                <a:srgbClr val="400080"/>
              </a:solidFill>
              <a:latin typeface="Gill Sans" charset="0"/>
            </a:endParaRP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Livestock commodity price index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A milk and meat composite index to show how GHG prices affect global food prices</a:t>
            </a:r>
            <a:endParaRPr lang="en-US" dirty="0" smtClean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in Motu template -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 Motu template - white background</Template>
  <TotalTime>2106</TotalTime>
  <Words>1897</Words>
  <Application>Microsoft Office PowerPoint</Application>
  <PresentationFormat>A4 Paper (210x297 mm)</PresentationFormat>
  <Paragraphs>382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Plain Motu template - white background</vt:lpstr>
      <vt:lpstr>Slide 1</vt:lpstr>
      <vt:lpstr>Outline</vt:lpstr>
      <vt:lpstr>Part 1</vt:lpstr>
      <vt:lpstr>Methane basics</vt:lpstr>
      <vt:lpstr>Compared with only reducing CO2, mitigating all GHGs lowers global mitigation costs by 30-40%</vt:lpstr>
      <vt:lpstr>Part 2</vt:lpstr>
      <vt:lpstr>Reisinger and Stroombergen 2012</vt:lpstr>
      <vt:lpstr>Three international scenarios to reach a 450ppm target in 2100</vt:lpstr>
      <vt:lpstr>Global outputs important for NZ</vt:lpstr>
      <vt:lpstr>Part 3</vt:lpstr>
      <vt:lpstr>Pricing global agricultural emissions in 2020</vt:lpstr>
      <vt:lpstr>NZ’s 2020 mitigation targets</vt:lpstr>
      <vt:lpstr>NZ domestic policy</vt:lpstr>
      <vt:lpstr>Prices for the scenarios</vt:lpstr>
      <vt:lpstr>NZ’s change in RGNDI from no mitigation baseline (GWP)</vt:lpstr>
      <vt:lpstr>Part 4</vt:lpstr>
      <vt:lpstr>The two main metrics</vt:lpstr>
      <vt:lpstr>The issue with metrics</vt:lpstr>
      <vt:lpstr>Methane under GWP and GTP</vt:lpstr>
      <vt:lpstr>Methane under GWP and GTP</vt:lpstr>
      <vt:lpstr>Implications of metrics</vt:lpstr>
      <vt:lpstr>Prices for the scenarios and metrics</vt:lpstr>
      <vt:lpstr>Metrics: NZ’s change in RGNDI from no mitigation baseline</vt:lpstr>
      <vt:lpstr>Part 5</vt:lpstr>
      <vt:lpstr>Dairy farm model</vt:lpstr>
      <vt:lpstr>Sheep and beef farm model</vt:lpstr>
      <vt:lpstr>Comparison of model farms to NZ averages - dairy</vt:lpstr>
      <vt:lpstr>Comparison of model farms to NZ averages – sheep and beef</vt:lpstr>
      <vt:lpstr>Farm and NZ change compared to no mitigation</vt:lpstr>
      <vt:lpstr>Farm and NZ change compared to no mitigation 2020 – 10% liability for agriculture</vt:lpstr>
      <vt:lpstr>Dairy costs as a percentage of baseline profit – 10% liability for agriculture</vt:lpstr>
      <vt:lpstr>Farm and NZ change compared to no mitigation 2020 – 100% liability for agriculture</vt:lpstr>
      <vt:lpstr>Dairy costs as a percentage of baseline profit – 100% liability for agriculture</vt:lpstr>
      <vt:lpstr>Most likely scenario?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Zach.Dorner</dc:creator>
  <cp:lastModifiedBy>Zach.Dorner</cp:lastModifiedBy>
  <cp:revision>176</cp:revision>
  <dcterms:created xsi:type="dcterms:W3CDTF">2012-01-26T03:46:14Z</dcterms:created>
  <dcterms:modified xsi:type="dcterms:W3CDTF">2012-03-19T19:30:32Z</dcterms:modified>
</cp:coreProperties>
</file>