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4" r:id="rId3"/>
    <p:sldId id="272" r:id="rId4"/>
    <p:sldId id="291" r:id="rId5"/>
    <p:sldId id="275" r:id="rId6"/>
    <p:sldId id="258" r:id="rId7"/>
    <p:sldId id="271" r:id="rId8"/>
    <p:sldId id="265" r:id="rId9"/>
    <p:sldId id="267" r:id="rId10"/>
    <p:sldId id="268" r:id="rId11"/>
    <p:sldId id="287" r:id="rId12"/>
    <p:sldId id="276" r:id="rId13"/>
    <p:sldId id="278" r:id="rId14"/>
    <p:sldId id="279" r:id="rId15"/>
    <p:sldId id="274" r:id="rId16"/>
    <p:sldId id="282" r:id="rId17"/>
    <p:sldId id="285" r:id="rId18"/>
    <p:sldId id="280" r:id="rId19"/>
    <p:sldId id="284" r:id="rId20"/>
    <p:sldId id="281" r:id="rId21"/>
    <p:sldId id="283" r:id="rId22"/>
    <p:sldId id="286" r:id="rId23"/>
  </p:sldIdLst>
  <p:sldSz cx="9906000" cy="6858000" type="A4"/>
  <p:notesSz cx="7026275" cy="93122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3008A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27C"/>
    <a:srgbClr val="400080"/>
    <a:srgbClr val="DDDDDD"/>
    <a:srgbClr val="03008A"/>
    <a:srgbClr val="020089"/>
    <a:srgbClr val="DEFACE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9" autoAdjust="0"/>
    <p:restoredTop sz="88814" autoAdjust="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7026275" cy="28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1" tIns="45851" rIns="91701" bIns="45851" numCol="1" anchor="t" anchorCtr="0" compatLnSpc="1">
            <a:prstTxWarp prst="textNoShape">
              <a:avLst/>
            </a:prstTxWarp>
          </a:bodyPr>
          <a:lstStyle>
            <a:lvl1pPr algn="r" defTabSz="917183">
              <a:spcBef>
                <a:spcPct val="0"/>
              </a:spcBef>
              <a:defRPr sz="1200" b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2918" y="8845722"/>
            <a:ext cx="3043357" cy="46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1" tIns="45851" rIns="91701" bIns="45851" numCol="1" anchor="b" anchorCtr="0" compatLnSpc="1">
            <a:prstTxWarp prst="textNoShape">
              <a:avLst/>
            </a:prstTxWarp>
          </a:bodyPr>
          <a:lstStyle>
            <a:lvl1pPr algn="r" defTabSz="917183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D563B8BF-C2D4-4F7F-8A3A-1466CBE4E3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3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26275" cy="49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9" tIns="45004" rIns="90009" bIns="45004" numCol="1" anchor="t" anchorCtr="0" compatLnSpc="1">
            <a:prstTxWarp prst="textNoShape">
              <a:avLst/>
            </a:prstTxWarp>
          </a:bodyPr>
          <a:lstStyle>
            <a:lvl1pPr algn="r" defTabSz="900724">
              <a:spcBef>
                <a:spcPct val="0"/>
              </a:spcBef>
              <a:defRPr sz="1200" b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14375"/>
            <a:ext cx="5162550" cy="3573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342" y="8865944"/>
            <a:ext cx="3049642" cy="42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9" tIns="45004" rIns="90009" bIns="45004" numCol="1" anchor="b" anchorCtr="0" compatLnSpc="1">
            <a:prstTxWarp prst="textNoShape">
              <a:avLst/>
            </a:prstTxWarp>
          </a:bodyPr>
          <a:lstStyle>
            <a:lvl1pPr algn="r" defTabSz="900724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Topic 1:</a:t>
            </a:r>
            <a:fld id="{564E8240-0740-4FC7-AF1F-CDBE9284F9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00650" y="5218745"/>
            <a:ext cx="6342815" cy="56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9" tIns="45004" rIns="90009" bIns="45004">
            <a:spAutoFit/>
          </a:bodyPr>
          <a:lstStyle/>
          <a:p>
            <a:pPr defTabSz="900724">
              <a:spcBef>
                <a:spcPct val="50000"/>
              </a:spcBef>
            </a:pPr>
            <a:endParaRPr lang="en-NZ" sz="3100" dirty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0519" y="4360751"/>
            <a:ext cx="6422945" cy="56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9" tIns="45004" rIns="90009" bIns="45004">
            <a:spAutoFit/>
          </a:bodyPr>
          <a:lstStyle/>
          <a:p>
            <a:pPr defTabSz="900724">
              <a:spcBef>
                <a:spcPct val="50000"/>
              </a:spcBef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3490488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E2FE6AAE-3DE7-4D53-94FE-049DCCD84B2C}" type="slidenum">
              <a:rPr lang="en-US"/>
              <a:pPr/>
              <a:t>1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r>
              <a:rPr lang="en-US" dirty="0" smtClean="0"/>
              <a:t>Builds on work with Arthur</a:t>
            </a:r>
            <a:r>
              <a:rPr lang="en-US" baseline="0" dirty="0" smtClean="0"/>
              <a:t> van Benthem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10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r>
              <a:rPr lang="en-US" dirty="0" smtClean="0"/>
              <a:t>We would</a:t>
            </a:r>
            <a:r>
              <a:rPr lang="en-US" baseline="0" dirty="0" smtClean="0"/>
              <a:t> have done it anyway.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Aggregate – all natural gas projects in China additional?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11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r>
              <a:rPr lang="en-US" dirty="0" smtClean="0"/>
              <a:t>Still possibility in last that country would have been willing to put on more stringent regulation.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12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13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Risky for DC to commit; risky for IC to </a:t>
            </a:r>
            <a:r>
              <a:rPr lang="en-US" dirty="0" smtClean="0"/>
              <a:t>fund:  efficient</a:t>
            </a:r>
            <a:r>
              <a:rPr lang="en-US" baseline="0" dirty="0" smtClean="0"/>
              <a:t> marginal incentive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Absolute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scale of risk in baselines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is one reason why offsets seem attractive. But offsets only reduce absolute risk – can we reduce relative risk and handle it better?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Baseline change:  renegotiate over time – function of emissions and other factors; make an explicit function of key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uncontrollables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– e.g. intensity target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14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pPr marL="228600" indent="-228600">
              <a:buAutoNum type="arabicPeriod" startAt="4"/>
            </a:pPr>
            <a:r>
              <a:rPr lang="en-US" dirty="0" smtClean="0"/>
              <a:t>Example fuel</a:t>
            </a:r>
            <a:r>
              <a:rPr lang="en-US" baseline="0" dirty="0" smtClean="0"/>
              <a:t> tax.  Can offset by </a:t>
            </a:r>
            <a:r>
              <a:rPr lang="en-US" baseline="0" dirty="0" err="1" smtClean="0"/>
              <a:t>subsidising</a:t>
            </a:r>
            <a:r>
              <a:rPr lang="en-US" baseline="0" dirty="0" smtClean="0"/>
              <a:t> exploration, transport, reducing registration taxes….</a:t>
            </a:r>
          </a:p>
          <a:p>
            <a:pPr marL="228600" indent="-228600">
              <a:buNone/>
            </a:pPr>
            <a:r>
              <a:rPr lang="en-US" dirty="0" smtClean="0"/>
              <a:t>Invisible actions:  standards</a:t>
            </a:r>
            <a:r>
              <a:rPr lang="en-US" baseline="0" dirty="0" smtClean="0"/>
              <a:t> for fuel efficiency, public transport development… 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15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17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18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19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2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r>
              <a:rPr lang="en-US" dirty="0" smtClean="0"/>
              <a:t>We is global – DCs want to have effective mitigation too.</a:t>
            </a:r>
            <a:r>
              <a:rPr lang="en-US" baseline="0" dirty="0" smtClean="0"/>
              <a:t> They can be the principals in designing the instruments.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 with</a:t>
            </a:r>
            <a:r>
              <a:rPr lang="en-US" baseline="0" dirty="0" smtClean="0"/>
              <a:t> offsets – adverse selection; leakage; miss many good policy instruments; lack of distributional flexibility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20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21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22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3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4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r>
              <a:rPr lang="en-US" dirty="0" smtClean="0"/>
              <a:t>Models</a:t>
            </a:r>
            <a:r>
              <a:rPr lang="en-US" baseline="0" dirty="0" smtClean="0"/>
              <a:t> suggest large gains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5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r>
              <a:rPr lang="en-US" dirty="0" smtClean="0"/>
              <a:t>Uncertainty and Private information makes bargaining</a:t>
            </a:r>
            <a:r>
              <a:rPr lang="en-US" baseline="0" dirty="0" smtClean="0"/>
              <a:t> hard</a:t>
            </a:r>
            <a:endParaRPr lang="en-US" dirty="0" smtClean="0"/>
          </a:p>
          <a:p>
            <a:r>
              <a:rPr lang="en-US" dirty="0" smtClean="0"/>
              <a:t>CDM has no flexibility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7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8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Topic 1:</a:t>
            </a:r>
            <a:fld id="{2704B4FD-D47F-4E43-80C4-8DD4657F4941}" type="slidenum">
              <a:rPr lang="en-US"/>
              <a:pPr/>
              <a:t>9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994" y="4437305"/>
            <a:ext cx="5203717" cy="4159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182" tIns="43091" rIns="86182" bIns="43091"/>
          <a:lstStyle/>
          <a:p>
            <a:r>
              <a:rPr lang="en-US" dirty="0" smtClean="0"/>
              <a:t>r is return from mitigation project – in contrast</a:t>
            </a:r>
            <a:r>
              <a:rPr lang="en-US" baseline="0" dirty="0" smtClean="0"/>
              <a:t> to van Benthem and Kerr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72C3-382A-4A9D-BD3B-B5E32A255422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5209-6887-4374-8722-97B447646E71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F9A2-09F4-4F02-90B5-309866D3C235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18F6-51F7-490A-823B-AF9C6EE07959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5CDD-3D73-4168-9C66-79E4CB7A9E94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A5A-F54D-4836-9262-A462585A6E19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2086-B115-4FE2-84C6-210BA4F86FC6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4AB9-E765-484A-811E-0E5FAA86A3D1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68D1-2BFA-4F33-90A2-CC88DB46F37E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ABA0-570B-4E7E-9245-8012D7BD5476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F1BB-8B85-4267-8D6D-44F1A192232A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7B24-F273-4D0D-8352-F1952A36D61E}" type="datetime1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020E-01BD-4F23-978F-F836AFA7F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0552" y="177281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 smtClean="0">
                <a:latin typeface="+mj-lt"/>
              </a:rPr>
              <a:t>Cooperation to reduce developing country emissions</a:t>
            </a:r>
            <a:endParaRPr lang="en-NZ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6576" y="350100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+mj-lt"/>
              </a:rPr>
              <a:t>Suzi Kerr (Motu) and Adam Millard-Ball (McGill)</a:t>
            </a:r>
            <a:endParaRPr lang="en-NZ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528" y="5013176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+mn-lt"/>
              </a:rPr>
              <a:t>Motu climate change economics workshop, March, 2012</a:t>
            </a:r>
            <a:endParaRPr lang="en-NZ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Adverse Selection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600" y="1412776"/>
            <a:ext cx="7704856" cy="536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Considerable evidence that adverse selection is a major problem in CDM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Admissions by project developers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Manipulation of Internal Rate of Return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Non-credible claims about barriers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Implausibility of aggregate claims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Simulation / econometric models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Technology diffusion models</a:t>
            </a:r>
          </a:p>
          <a:p>
            <a:pPr marL="914400" lvl="1" indent="-457200">
              <a:buFont typeface="Arial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275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Adverse Selection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600" y="170080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>
                <a:latin typeface="Arial" pitchFamily="34" charset="0"/>
                <a:cs typeface="Arial" pitchFamily="34" charset="0"/>
              </a:rPr>
              <a:t>Possible solutions: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Reduce private information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Conservativeness and discounting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Adjust the cap or fund size – or give up and reward all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Scale up</a:t>
            </a:r>
          </a:p>
          <a:p>
            <a:pPr marL="1371600" lvl="2" indent="-457200">
              <a:buFont typeface="Arial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e.g. Domestic cap and trade in DC with binding cap</a:t>
            </a:r>
          </a:p>
        </p:txBody>
      </p:sp>
    </p:spTree>
    <p:extLst>
      <p:ext uri="{BB962C8B-B14F-4D97-AF65-F5344CB8AC3E}">
        <p14:creationId xmlns:p14="http://schemas.microsoft.com/office/powerpoint/2010/main" xmlns="" val="1466275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04027C"/>
                </a:solidFill>
                <a:latin typeface="Gill Sans" charset="0"/>
              </a:rPr>
              <a:t>Risk and moral hazard</a:t>
            </a:r>
            <a:br>
              <a:rPr lang="en-US" dirty="0" smtClean="0">
                <a:solidFill>
                  <a:srgbClr val="04027C"/>
                </a:solidFill>
                <a:latin typeface="Gill Sans" charset="0"/>
              </a:rPr>
            </a:b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528" y="213285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baseline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280592" y="3429000"/>
            <a:ext cx="1656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response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60512" y="465313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emissions</a:t>
            </a:r>
            <a:endParaRPr lang="en-NZ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32720" y="2564904"/>
            <a:ext cx="23762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>
            <a:off x="3008784" y="2708920"/>
            <a:ext cx="720080" cy="208823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2504728" y="4941168"/>
            <a:ext cx="23762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528" y="213285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baseline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280592" y="3429000"/>
            <a:ext cx="1656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response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60512" y="465313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emissions</a:t>
            </a:r>
            <a:endParaRPr lang="en-NZ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32720" y="2564904"/>
            <a:ext cx="23762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>
            <a:off x="3008784" y="2708920"/>
            <a:ext cx="720080" cy="208823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2504728" y="4941168"/>
            <a:ext cx="23762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Baseline risk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69024" y="1052736"/>
            <a:ext cx="0" cy="3024336"/>
          </a:xfrm>
          <a:prstGeom prst="line">
            <a:avLst/>
          </a:prstGeom>
          <a:ln w="317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8984" y="105273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8984" y="407707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73080" y="1556792"/>
            <a:ext cx="388843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NZ" sz="2400" dirty="0" smtClean="0">
                <a:latin typeface="Arial" pitchFamily="34" charset="0"/>
                <a:cs typeface="Arial" pitchFamily="34" charset="0"/>
              </a:rPr>
              <a:t>Improve baseline</a:t>
            </a:r>
          </a:p>
          <a:p>
            <a:pPr marL="514350" indent="-514350">
              <a:buAutoNum type="arabicPeriod"/>
            </a:pPr>
            <a:r>
              <a:rPr lang="en-NZ" sz="2400" dirty="0" smtClean="0">
                <a:latin typeface="Arial" pitchFamily="34" charset="0"/>
                <a:cs typeface="Arial" pitchFamily="34" charset="0"/>
              </a:rPr>
              <a:t>Allow baseline to change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NZ" sz="2400" dirty="0" smtClean="0">
                <a:latin typeface="Arial" pitchFamily="34" charset="0"/>
                <a:cs typeface="Arial" pitchFamily="34" charset="0"/>
              </a:rPr>
              <a:t>If fn(DC action) leads to moral hazard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4528" y="528834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+mn-lt"/>
              </a:rPr>
              <a:t>Moral hazard: when contract is insufficiently precise (possibly because of unobservable effort) so that what the parties explicitly agree to do in the contract is not exactly the intention of both parties.</a:t>
            </a:r>
            <a:endParaRPr lang="en-N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4528" y="213285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baseline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280592" y="3429000"/>
            <a:ext cx="1656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response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60512" y="465313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emissions</a:t>
            </a:r>
            <a:endParaRPr lang="en-NZ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32720" y="2564904"/>
            <a:ext cx="23762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>
            <a:off x="3008784" y="2708920"/>
            <a:ext cx="720080" cy="208823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2504728" y="4941168"/>
            <a:ext cx="23762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solidFill>
                  <a:srgbClr val="04027C"/>
                </a:solidFill>
                <a:latin typeface="Gill Sans" charset="0"/>
              </a:rPr>
              <a:t>Response</a:t>
            </a:r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 risk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69024" y="3429000"/>
            <a:ext cx="0" cy="3024336"/>
          </a:xfrm>
          <a:prstGeom prst="line">
            <a:avLst/>
          </a:prstGeom>
          <a:ln w="317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8984" y="342900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8984" y="645333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73080" y="1988840"/>
            <a:ext cx="396044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NZ" sz="2400" dirty="0" smtClean="0">
                <a:latin typeface="Arial" pitchFamily="34" charset="0"/>
                <a:cs typeface="Arial" pitchFamily="34" charset="0"/>
              </a:rPr>
              <a:t>Improve responses</a:t>
            </a:r>
          </a:p>
          <a:p>
            <a:pPr marL="514350" indent="-514350">
              <a:buAutoNum type="arabicPeriod" startAt="3"/>
            </a:pPr>
            <a:r>
              <a:rPr lang="en-NZ" sz="2400" dirty="0" smtClean="0">
                <a:latin typeface="Arial" pitchFamily="34" charset="0"/>
                <a:cs typeface="Arial" pitchFamily="34" charset="0"/>
              </a:rPr>
              <a:t>Reward actions rather than emissions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NZ" sz="2400" dirty="0" smtClean="0">
                <a:latin typeface="Arial" pitchFamily="34" charset="0"/>
                <a:cs typeface="Arial" pitchFamily="34" charset="0"/>
              </a:rPr>
              <a:t>Offset cost of actions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NZ" sz="2400" dirty="0" smtClean="0">
                <a:latin typeface="Arial" pitchFamily="34" charset="0"/>
                <a:cs typeface="Arial" pitchFamily="34" charset="0"/>
              </a:rPr>
              <a:t>No incentive for ‘invisible’ 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60512" y="304800"/>
            <a:ext cx="934548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4027C"/>
              </a:solidFill>
              <a:effectLst/>
              <a:uLnTx/>
              <a:uFillTx/>
              <a:latin typeface="Gill Sans" charset="0"/>
              <a:ea typeface="+mj-ea"/>
              <a:cs typeface="+mj-cs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solidFill>
                  <a:srgbClr val="04027C"/>
                </a:solidFill>
                <a:latin typeface="Gill Sans" charset="0"/>
              </a:rPr>
              <a:t>Other</a:t>
            </a:r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 risk management options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544" y="1268761"/>
            <a:ext cx="8136904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Industrialised country direct investment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IC takes some response risk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If brings extra resources makes response larger and reduces relative baseline risk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NZ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‘No loss’ baselines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Removes risk of absolute liability only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Makes effective price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NZ" sz="2800" dirty="0" smtClean="0">
                <a:latin typeface="Arial" pitchFamily="34" charset="0"/>
                <a:cs typeface="Arial" pitchFamily="34" charset="0"/>
              </a:rPr>
              <a:t>p – where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θ </a:t>
            </a:r>
            <a:r>
              <a:rPr lang="en-NZ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NZ" sz="2800" dirty="0" err="1" smtClean="0">
                <a:latin typeface="Arial" pitchFamily="34" charset="0"/>
                <a:cs typeface="Arial" pitchFamily="34" charset="0"/>
              </a:rPr>
              <a:t>prob</a:t>
            </a:r>
            <a:r>
              <a:rPr lang="en-NZ" sz="2800" dirty="0" smtClean="0">
                <a:latin typeface="Arial" pitchFamily="34" charset="0"/>
                <a:cs typeface="Arial" pitchFamily="34" charset="0"/>
              </a:rPr>
              <a:t> of reward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Response is lower and relative risk higher.</a:t>
            </a:r>
            <a:endParaRPr lang="en-N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60512" y="304800"/>
            <a:ext cx="934548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4027C"/>
              </a:solidFill>
              <a:effectLst/>
              <a:uLnTx/>
              <a:uFillTx/>
              <a:latin typeface="Gill Sans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2560" y="548680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Hold-up and underinvestment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4568" y="1484784"/>
            <a:ext cx="7992888" cy="521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ial" pitchFamily="34" charset="0"/>
                <a:cs typeface="Arial" pitchFamily="34" charset="0"/>
              </a:rPr>
              <a:t>Effective mitigation requires: </a:t>
            </a:r>
          </a:p>
          <a:p>
            <a:pPr lvl="1">
              <a:buFont typeface="Arial" pitchFamily="34" charset="0"/>
              <a:buChar char="•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 long-term investment, </a:t>
            </a:r>
          </a:p>
          <a:p>
            <a:pPr lvl="1">
              <a:buFont typeface="Arial" pitchFamily="34" charset="0"/>
              <a:buChar char="•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 innovation, </a:t>
            </a:r>
          </a:p>
          <a:p>
            <a:pPr lvl="1">
              <a:buFont typeface="Arial" pitchFamily="34" charset="0"/>
              <a:buChar char="•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 policy change and </a:t>
            </a:r>
          </a:p>
          <a:p>
            <a:pPr lvl="1">
              <a:buFont typeface="Arial" pitchFamily="34" charset="0"/>
              <a:buChar char="•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 structural change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Once investments are made, the DC has little bargaining power during renegotiation</a:t>
            </a:r>
          </a:p>
          <a:p>
            <a:endParaRPr lang="en-NZ" dirty="0" smtClean="0">
              <a:latin typeface="Arial" pitchFamily="34" charset="0"/>
              <a:cs typeface="Arial" pitchFamily="34" charset="0"/>
            </a:endParaRP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                   they will be unwilling to invest.</a:t>
            </a:r>
            <a:endParaRPr lang="en-N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92560" y="5949280"/>
            <a:ext cx="201622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60512" y="304800"/>
            <a:ext cx="934548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4027C"/>
              </a:solidFill>
              <a:effectLst/>
              <a:uLnTx/>
              <a:uFillTx/>
              <a:latin typeface="Gill Sans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2560" y="548680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Solutions to hold-up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8584" y="1628800"/>
            <a:ext cx="8352928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IC makes direct equity investments in mitigation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Directly addresses under-investment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Bargaining becomes more balanced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Commitment is visible so less under-investment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Has benefits for risk sharing also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>
                <a:latin typeface="Arial" pitchFamily="34" charset="0"/>
                <a:cs typeface="Arial" pitchFamily="34" charset="0"/>
              </a:rPr>
              <a:t>Build IC credibility for cooperation</a:t>
            </a:r>
          </a:p>
          <a:p>
            <a:pPr marL="514350" indent="-514350">
              <a:buAutoNum type="arabicPeriod"/>
            </a:pPr>
            <a:endParaRPr lang="en-N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60512" y="304800"/>
            <a:ext cx="934548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4027C"/>
              </a:solidFill>
              <a:effectLst/>
              <a:uLnTx/>
              <a:uFillTx/>
              <a:latin typeface="Gill Sans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8584" y="620688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4400" dirty="0" smtClean="0">
                <a:solidFill>
                  <a:srgbClr val="400080"/>
                </a:solidFill>
                <a:latin typeface="Gill Sans" charset="0"/>
              </a:rPr>
              <a:t>Straw man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0552" y="1556792"/>
            <a:ext cx="8424936" cy="491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Monitor (and model to assess effort)</a:t>
            </a:r>
          </a:p>
          <a:p>
            <a:pPr marL="514350" indent="-514350">
              <a:buAutoNum type="arabicPeriod"/>
            </a:pPr>
            <a:endParaRPr lang="en-NZ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NZ" sz="2800" dirty="0" smtClean="0">
                <a:latin typeface="Arial" pitchFamily="34" charset="0"/>
                <a:cs typeface="Arial" pitchFamily="34" charset="0"/>
              </a:rPr>
              <a:t>2.  Differentiate policies depending on the DC</a:t>
            </a:r>
          </a:p>
          <a:p>
            <a:pPr marL="514350" indent="-514350"/>
            <a:endParaRPr lang="en-NZ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NZ" sz="2800" dirty="0" smtClean="0">
                <a:latin typeface="Arial" pitchFamily="34" charset="0"/>
                <a:cs typeface="Arial" pitchFamily="34" charset="0"/>
              </a:rPr>
              <a:t>For ‘strong’ countries – based on governance not income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Agree (bi- or multilaterally) combination of target/pledge and investment package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Pay (in cash or tradable credits with commitment to purchase) relative to target  </a:t>
            </a: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60512" y="304800"/>
            <a:ext cx="934548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4027C"/>
              </a:solidFill>
              <a:effectLst/>
              <a:uLnTx/>
              <a:uFillTx/>
              <a:latin typeface="Gill Sans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0552" y="659380"/>
            <a:ext cx="8424936" cy="645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NZ" sz="2800" dirty="0" smtClean="0">
                <a:latin typeface="Arial" pitchFamily="34" charset="0"/>
                <a:cs typeface="Arial" pitchFamily="34" charset="0"/>
              </a:rPr>
              <a:t>For ‘weak’ countries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If possible create regional or sectoral targets with results-based agreements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Invest in policy, technology, capital and infrastructure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Try to get maximum benefit for funds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Be clear about aid objectives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Do not link to cap and trade markets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Make graduation to national emissions contracts attractive 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Internalise carbon costs from IC end – through capital and consumer markets</a:t>
            </a:r>
          </a:p>
          <a:p>
            <a:pPr marL="514350" indent="-514350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solidFill>
                  <a:srgbClr val="04027C"/>
                </a:solidFill>
                <a:latin typeface="Gill Sans" charset="0"/>
              </a:rPr>
              <a:t>The challenge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676400"/>
            <a:ext cx="8382000" cy="44889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We </a:t>
            </a:r>
            <a:r>
              <a:rPr lang="en-US" b="1" dirty="0" smtClean="0">
                <a:solidFill>
                  <a:srgbClr val="400080"/>
                </a:solidFill>
                <a:latin typeface="Gill Sans" charset="0"/>
              </a:rPr>
              <a:t>need</a:t>
            </a:r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 DCs to mitigate to meet targets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We </a:t>
            </a:r>
            <a:r>
              <a:rPr lang="en-US" b="1" dirty="0" smtClean="0">
                <a:solidFill>
                  <a:srgbClr val="400080"/>
                </a:solidFill>
                <a:latin typeface="Gill Sans" charset="0"/>
              </a:rPr>
              <a:t>want</a:t>
            </a:r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 DCs to mitigate to lower costs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But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DCs have insufficient concern and capability / capacity 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Need to transfer resources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Existing instruments – e.g. offsets - have serious flaws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>
              <a:buNone/>
            </a:pPr>
            <a:r>
              <a:rPr lang="en-US" sz="4300" dirty="0" smtClean="0">
                <a:solidFill>
                  <a:srgbClr val="400080"/>
                </a:solidFill>
                <a:latin typeface="Gill Sans" charset="0"/>
              </a:rPr>
              <a:t>How can we do better?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44488" y="4005064"/>
            <a:ext cx="864096" cy="4777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60512" y="304800"/>
            <a:ext cx="934548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4027C"/>
              </a:solidFill>
              <a:effectLst/>
              <a:uLnTx/>
              <a:uFillTx/>
              <a:latin typeface="Gill Sans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576" y="404664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4400" dirty="0" smtClean="0">
                <a:solidFill>
                  <a:srgbClr val="400080"/>
                </a:solidFill>
                <a:latin typeface="Gill Sans" charset="0"/>
              </a:rPr>
              <a:t>Future Research Directions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0552" y="1268760"/>
            <a:ext cx="8568952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NZ" sz="2800" dirty="0" smtClean="0">
                <a:latin typeface="Arial" pitchFamily="34" charset="0"/>
                <a:cs typeface="Arial" pitchFamily="34" charset="0"/>
              </a:rPr>
              <a:t>Potential</a:t>
            </a:r>
          </a:p>
          <a:p>
            <a:pPr marL="457200" lvl="2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Model realistic mitigation instruments rather than ideal</a:t>
            </a:r>
          </a:p>
          <a:p>
            <a:endParaRPr lang="en-N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NZ" sz="2800" dirty="0" smtClean="0">
                <a:latin typeface="Arial" pitchFamily="34" charset="0"/>
                <a:cs typeface="Arial" pitchFamily="34" charset="0"/>
              </a:rPr>
              <a:t>Leakage</a:t>
            </a:r>
          </a:p>
          <a:p>
            <a:pPr lvl="1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Estimates of intertemporal leakage/persistence</a:t>
            </a: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60512" y="304800"/>
            <a:ext cx="934548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4027C"/>
              </a:solidFill>
              <a:effectLst/>
              <a:uLnTx/>
              <a:uFillTx/>
              <a:latin typeface="Gill Sans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8584" y="620688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4400" dirty="0" smtClean="0">
                <a:solidFill>
                  <a:srgbClr val="400080"/>
                </a:solidFill>
                <a:latin typeface="Gill Sans" charset="0"/>
              </a:rPr>
              <a:t>Future Research Directions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0552" y="1484784"/>
            <a:ext cx="8352928" cy="491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>
                <a:latin typeface="Arial" pitchFamily="34" charset="0"/>
                <a:cs typeface="Arial" pitchFamily="34" charset="0"/>
              </a:rPr>
              <a:t>Risk and additionality</a:t>
            </a:r>
          </a:p>
          <a:p>
            <a:pPr lvl="1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Better estimates of real uncertainty in emissions projections for DCs and the drivers of that uncertainty</a:t>
            </a:r>
          </a:p>
          <a:p>
            <a:pPr lvl="1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More out-of-sample tests of predictions</a:t>
            </a:r>
          </a:p>
          <a:p>
            <a:pPr marL="0" lvl="2"/>
            <a:endParaRPr lang="en-NZ" sz="2800" dirty="0" smtClean="0">
              <a:latin typeface="Arial" pitchFamily="34" charset="0"/>
              <a:cs typeface="Arial" pitchFamily="34" charset="0"/>
            </a:endParaRPr>
          </a:p>
          <a:p>
            <a:pPr marL="0" lvl="2"/>
            <a:r>
              <a:rPr lang="en-NZ" sz="2800" dirty="0" smtClean="0">
                <a:latin typeface="Arial" pitchFamily="34" charset="0"/>
                <a:cs typeface="Arial" pitchFamily="34" charset="0"/>
              </a:rPr>
              <a:t>Integration with cap and trade</a:t>
            </a:r>
          </a:p>
          <a:p>
            <a:pPr marL="457200" lvl="3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Evaluate costs and benefits of linking markets under uncertainty</a:t>
            </a:r>
          </a:p>
          <a:p>
            <a:endParaRPr lang="en-NZ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60512" y="304800"/>
            <a:ext cx="934548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4027C"/>
              </a:solidFill>
              <a:effectLst/>
              <a:uLnTx/>
              <a:uFillTx/>
              <a:latin typeface="Gill Sans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8584" y="620688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4400" dirty="0" smtClean="0">
                <a:solidFill>
                  <a:srgbClr val="400080"/>
                </a:solidFill>
                <a:latin typeface="Gill Sans" charset="0"/>
              </a:rPr>
              <a:t>Future Research Directions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0552" y="2276872"/>
            <a:ext cx="8352928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>
                <a:latin typeface="Arial" pitchFamily="34" charset="0"/>
                <a:cs typeface="Arial" pitchFamily="34" charset="0"/>
              </a:rPr>
              <a:t>Develop new mitigation instruments</a:t>
            </a:r>
          </a:p>
          <a:p>
            <a:pPr lvl="1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More rigorous evaluation of actual mitigation investments and policies in developing countries</a:t>
            </a:r>
          </a:p>
          <a:p>
            <a:pPr lvl="1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Theory-based design and simulation of complete policies under uncertainty</a:t>
            </a:r>
          </a:p>
          <a:p>
            <a:pPr lvl="1">
              <a:buFont typeface="Arial" pitchFamily="34" charset="0"/>
              <a:buChar char="•"/>
            </a:pPr>
            <a:r>
              <a:rPr lang="en-NZ" sz="2800" dirty="0" smtClean="0">
                <a:latin typeface="Arial" pitchFamily="34" charset="0"/>
                <a:cs typeface="Arial" pitchFamily="34" charset="0"/>
              </a:rPr>
              <a:t>‘Experiments’ in small countries/regions</a:t>
            </a: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Outline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124744"/>
            <a:ext cx="8382000" cy="51845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Cooperation within a repeated game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Mitigation instruments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Challenges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Straw </a:t>
            </a:r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man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Future Research Directions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6"/>
          <p:cNvSpPr>
            <a:spLocks/>
          </p:cNvSpPr>
          <p:nvPr/>
        </p:nvSpPr>
        <p:spPr bwMode="auto">
          <a:xfrm>
            <a:off x="1208584" y="2492896"/>
            <a:ext cx="1296144" cy="1584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56"/>
              </a:cxn>
              <a:cxn ang="0">
                <a:pos x="984" y="1332"/>
              </a:cxn>
              <a:cxn ang="0">
                <a:pos x="1260" y="1176"/>
              </a:cxn>
              <a:cxn ang="0">
                <a:pos x="1452" y="1014"/>
              </a:cxn>
              <a:cxn ang="0">
                <a:pos x="1692" y="768"/>
              </a:cxn>
              <a:cxn ang="0">
                <a:pos x="1824" y="552"/>
              </a:cxn>
              <a:cxn ang="0">
                <a:pos x="1932" y="293"/>
              </a:cxn>
              <a:cxn ang="0">
                <a:pos x="2020" y="156"/>
              </a:cxn>
              <a:cxn ang="0">
                <a:pos x="2020" y="0"/>
              </a:cxn>
              <a:cxn ang="0">
                <a:pos x="0" y="0"/>
              </a:cxn>
            </a:cxnLst>
            <a:rect l="0" t="0" r="r" b="b"/>
            <a:pathLst>
              <a:path w="2020" h="1656">
                <a:moveTo>
                  <a:pt x="0" y="0"/>
                </a:moveTo>
                <a:lnTo>
                  <a:pt x="0" y="1656"/>
                </a:lnTo>
                <a:lnTo>
                  <a:pt x="984" y="1332"/>
                </a:lnTo>
                <a:lnTo>
                  <a:pt x="1260" y="1176"/>
                </a:lnTo>
                <a:lnTo>
                  <a:pt x="1452" y="1014"/>
                </a:lnTo>
                <a:lnTo>
                  <a:pt x="1692" y="768"/>
                </a:lnTo>
                <a:lnTo>
                  <a:pt x="1824" y="552"/>
                </a:lnTo>
                <a:lnTo>
                  <a:pt x="1932" y="293"/>
                </a:lnTo>
                <a:lnTo>
                  <a:pt x="2020" y="156"/>
                </a:lnTo>
                <a:lnTo>
                  <a:pt x="20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solidFill>
                  <a:srgbClr val="04027C"/>
                </a:solidFill>
                <a:latin typeface="Gill Sans" charset="0"/>
              </a:rPr>
              <a:t>Gains from cooperation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88504" y="1556792"/>
            <a:ext cx="9417496" cy="3146122"/>
            <a:chOff x="2358" y="2076"/>
            <a:chExt cx="7200" cy="2406"/>
          </a:xfrm>
        </p:grpSpPr>
        <p:sp>
          <p:nvSpPr>
            <p:cNvPr id="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358" y="2076"/>
              <a:ext cx="7200" cy="240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6" name="Text Box 36"/>
            <p:cNvSpPr txBox="1">
              <a:spLocks noChangeArrowheads="1"/>
            </p:cNvSpPr>
            <p:nvPr/>
          </p:nvSpPr>
          <p:spPr bwMode="auto">
            <a:xfrm>
              <a:off x="5079" y="4088"/>
              <a:ext cx="412" cy="3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IC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35"/>
            <p:cNvSpPr txBox="1">
              <a:spLocks noChangeArrowheads="1"/>
            </p:cNvSpPr>
            <p:nvPr/>
          </p:nvSpPr>
          <p:spPr bwMode="auto">
            <a:xfrm>
              <a:off x="2810" y="4086"/>
              <a:ext cx="594" cy="3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DC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4828" y="2689"/>
              <a:ext cx="411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29"/>
            <p:cNvSpPr>
              <a:spLocks noChangeShapeType="1"/>
            </p:cNvSpPr>
            <p:nvPr/>
          </p:nvSpPr>
          <p:spPr bwMode="auto">
            <a:xfrm flipV="1">
              <a:off x="2549" y="2315"/>
              <a:ext cx="1" cy="17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0" name="AutoShape 28"/>
            <p:cNvSpPr>
              <a:spLocks noChangeShapeType="1"/>
            </p:cNvSpPr>
            <p:nvPr/>
          </p:nvSpPr>
          <p:spPr bwMode="auto">
            <a:xfrm flipV="1">
              <a:off x="4809" y="2315"/>
              <a:ext cx="1" cy="17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1" name="AutoShape 27"/>
            <p:cNvSpPr>
              <a:spLocks noChangeShapeType="1"/>
            </p:cNvSpPr>
            <p:nvPr/>
          </p:nvSpPr>
          <p:spPr bwMode="auto">
            <a:xfrm flipV="1">
              <a:off x="7154" y="2315"/>
              <a:ext cx="1" cy="17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2" name="AutoShape 26"/>
            <p:cNvSpPr>
              <a:spLocks noChangeShapeType="1"/>
            </p:cNvSpPr>
            <p:nvPr/>
          </p:nvSpPr>
          <p:spPr bwMode="auto">
            <a:xfrm>
              <a:off x="2550" y="4086"/>
              <a:ext cx="161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3" name="AutoShape 25"/>
            <p:cNvSpPr>
              <a:spLocks noChangeShapeType="1"/>
            </p:cNvSpPr>
            <p:nvPr/>
          </p:nvSpPr>
          <p:spPr bwMode="auto">
            <a:xfrm flipV="1">
              <a:off x="4809" y="4086"/>
              <a:ext cx="1611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4" name="AutoShape 24"/>
            <p:cNvSpPr>
              <a:spLocks noChangeShapeType="1"/>
            </p:cNvSpPr>
            <p:nvPr/>
          </p:nvSpPr>
          <p:spPr bwMode="auto">
            <a:xfrm>
              <a:off x="7155" y="4087"/>
              <a:ext cx="181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2550" y="2507"/>
              <a:ext cx="1445" cy="1579"/>
            </a:xfrm>
            <a:custGeom>
              <a:avLst/>
              <a:gdLst/>
              <a:ahLst/>
              <a:cxnLst>
                <a:cxn ang="0">
                  <a:pos x="0" y="1980"/>
                </a:cxn>
                <a:cxn ang="0">
                  <a:pos x="1199" y="1416"/>
                </a:cxn>
                <a:cxn ang="0">
                  <a:pos x="1811" y="0"/>
                </a:cxn>
              </a:cxnLst>
              <a:rect l="0" t="0" r="r" b="b"/>
              <a:pathLst>
                <a:path w="1811" h="1980">
                  <a:moveTo>
                    <a:pt x="0" y="1980"/>
                  </a:moveTo>
                  <a:cubicBezTo>
                    <a:pt x="448" y="1863"/>
                    <a:pt x="897" y="1746"/>
                    <a:pt x="1199" y="1416"/>
                  </a:cubicBezTo>
                  <a:cubicBezTo>
                    <a:pt x="1501" y="1086"/>
                    <a:pt x="1656" y="543"/>
                    <a:pt x="1811" y="0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4810" y="2392"/>
              <a:ext cx="477" cy="1694"/>
            </a:xfrm>
            <a:custGeom>
              <a:avLst/>
              <a:gdLst/>
              <a:ahLst/>
              <a:cxnLst>
                <a:cxn ang="0">
                  <a:pos x="0" y="2124"/>
                </a:cxn>
                <a:cxn ang="0">
                  <a:pos x="382" y="1524"/>
                </a:cxn>
                <a:cxn ang="0">
                  <a:pos x="598" y="0"/>
                </a:cxn>
              </a:cxnLst>
              <a:rect l="0" t="0" r="r" b="b"/>
              <a:pathLst>
                <a:path w="598" h="2124">
                  <a:moveTo>
                    <a:pt x="0" y="2124"/>
                  </a:moveTo>
                  <a:cubicBezTo>
                    <a:pt x="141" y="2001"/>
                    <a:pt x="282" y="1878"/>
                    <a:pt x="382" y="1524"/>
                  </a:cubicBezTo>
                  <a:cubicBezTo>
                    <a:pt x="482" y="1170"/>
                    <a:pt x="540" y="585"/>
                    <a:pt x="59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7" name="AutoShape 21"/>
            <p:cNvSpPr>
              <a:spLocks noChangeShapeType="1"/>
            </p:cNvSpPr>
            <p:nvPr/>
          </p:nvSpPr>
          <p:spPr bwMode="auto">
            <a:xfrm>
              <a:off x="2550" y="2769"/>
              <a:ext cx="642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8" name="AutoShape 20"/>
            <p:cNvSpPr>
              <a:spLocks noChangeShapeType="1"/>
            </p:cNvSpPr>
            <p:nvPr/>
          </p:nvSpPr>
          <p:spPr bwMode="auto">
            <a:xfrm>
              <a:off x="2550" y="2890"/>
              <a:ext cx="642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19" name="AutoShape 19"/>
            <p:cNvSpPr>
              <a:spLocks noChangeShapeType="1"/>
            </p:cNvSpPr>
            <p:nvPr/>
          </p:nvSpPr>
          <p:spPr bwMode="auto">
            <a:xfrm>
              <a:off x="2550" y="3991"/>
              <a:ext cx="642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20" name="AutoShape 18"/>
            <p:cNvSpPr>
              <a:spLocks noChangeShapeType="1"/>
            </p:cNvSpPr>
            <p:nvPr/>
          </p:nvSpPr>
          <p:spPr bwMode="auto">
            <a:xfrm>
              <a:off x="5231" y="2459"/>
              <a:ext cx="8" cy="16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21" name="AutoShape 17"/>
            <p:cNvSpPr>
              <a:spLocks noChangeShapeType="1"/>
            </p:cNvSpPr>
            <p:nvPr/>
          </p:nvSpPr>
          <p:spPr bwMode="auto">
            <a:xfrm>
              <a:off x="2884" y="2459"/>
              <a:ext cx="10" cy="16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22" name="AutoShape 16"/>
            <p:cNvSpPr>
              <a:spLocks noChangeShapeType="1"/>
            </p:cNvSpPr>
            <p:nvPr/>
          </p:nvSpPr>
          <p:spPr bwMode="auto">
            <a:xfrm>
              <a:off x="8765" y="2461"/>
              <a:ext cx="10" cy="16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7155" y="2392"/>
              <a:ext cx="1723" cy="1694"/>
            </a:xfrm>
            <a:custGeom>
              <a:avLst/>
              <a:gdLst/>
              <a:ahLst/>
              <a:cxnLst>
                <a:cxn ang="0">
                  <a:pos x="0" y="2124"/>
                </a:cxn>
                <a:cxn ang="0">
                  <a:pos x="1522" y="1440"/>
                </a:cxn>
                <a:cxn ang="0">
                  <a:pos x="2160" y="0"/>
                </a:cxn>
              </a:cxnLst>
              <a:rect l="0" t="0" r="r" b="b"/>
              <a:pathLst>
                <a:path w="2160" h="2124">
                  <a:moveTo>
                    <a:pt x="0" y="2124"/>
                  </a:moveTo>
                  <a:cubicBezTo>
                    <a:pt x="581" y="1959"/>
                    <a:pt x="1162" y="1794"/>
                    <a:pt x="1522" y="1440"/>
                  </a:cubicBezTo>
                  <a:cubicBezTo>
                    <a:pt x="1882" y="1086"/>
                    <a:pt x="2021" y="543"/>
                    <a:pt x="216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8973" y="3777"/>
              <a:ext cx="526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MB</a:t>
              </a:r>
              <a:r>
                <a:rPr kumimoji="0" lang="en-US" sz="1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9032" y="2847"/>
              <a:ext cx="526" cy="3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MB</a:t>
              </a:r>
              <a:r>
                <a:rPr kumimoji="0" lang="en-US" sz="1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8878" y="2517"/>
              <a:ext cx="680" cy="3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MB</a:t>
              </a:r>
              <a:r>
                <a:rPr kumimoji="0" lang="en-US" sz="1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IC+DC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5364" y="2197"/>
              <a:ext cx="525" cy="3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MC</a:t>
              </a:r>
              <a:r>
                <a:rPr kumimoji="0" lang="en-US" sz="1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3995" y="2197"/>
              <a:ext cx="526" cy="3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MC</a:t>
              </a:r>
              <a:r>
                <a:rPr kumimoji="0" lang="en-US" sz="1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8775" y="2197"/>
              <a:ext cx="783" cy="3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MC</a:t>
              </a:r>
              <a:r>
                <a:rPr kumimoji="0" lang="en-US" sz="2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IC+DC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76536" y="4797152"/>
            <a:ext cx="8424936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ial" pitchFamily="34" charset="0"/>
                <a:cs typeface="Arial" pitchFamily="34" charset="0"/>
              </a:rPr>
              <a:t>Most gains to industrialised country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Most cost to developing country</a:t>
            </a:r>
            <a:endParaRPr lang="en-N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Can we achieve this?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676400"/>
            <a:ext cx="83820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Nash equilibrium (e.g. Barrett) very negative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More optimistic in a repeated game</a:t>
            </a:r>
          </a:p>
          <a:p>
            <a:pPr marL="914400" lvl="1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Experimental evidence that people are altruistic and conditional cooperators – states?</a:t>
            </a:r>
          </a:p>
          <a:p>
            <a:pPr marL="914400" lvl="1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Good monitoring, low discount rates make cooperation possible</a:t>
            </a:r>
          </a:p>
          <a:p>
            <a:pPr marL="914400" lvl="1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Some countries will lead to generate trust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but</a:t>
            </a:r>
          </a:p>
          <a:p>
            <a:pPr marL="914400" lvl="1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Bargaining will generate delay – difficult to identify bargaining space and agree on an equilibrium</a:t>
            </a:r>
          </a:p>
          <a:p>
            <a:pPr marL="514350" indent="-514350"/>
            <a:r>
              <a:rPr lang="en-US" dirty="0" smtClean="0">
                <a:solidFill>
                  <a:srgbClr val="400080"/>
                </a:solidFill>
                <a:latin typeface="Gill Sans" charset="0"/>
              </a:rPr>
              <a:t>Need flexibility in cost sharing to find mutually beneficial deals.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A Continuum of Mechanisms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268760"/>
            <a:ext cx="3182888" cy="744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  <a:p>
            <a:pPr marL="514350" indent="-514350"/>
            <a:endParaRPr lang="en-US" dirty="0" smtClean="0">
              <a:solidFill>
                <a:srgbClr val="400080"/>
              </a:solidFill>
              <a:latin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5948713"/>
            <a:ext cx="2311400" cy="365125"/>
          </a:xfrm>
        </p:spPr>
        <p:txBody>
          <a:bodyPr/>
          <a:lstStyle/>
          <a:p>
            <a:fld id="{B6DF020E-01BD-4F23-978F-F836AFA7F1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4528" y="1293168"/>
            <a:ext cx="2880320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Tradable credits</a:t>
            </a:r>
          </a:p>
          <a:p>
            <a:pPr algn="ctr"/>
            <a:r>
              <a:rPr lang="en-US" sz="2800" i="1" dirty="0" smtClean="0"/>
              <a:t>E.g. CDM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025680" y="1293168"/>
            <a:ext cx="2880320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Grants and loans</a:t>
            </a:r>
          </a:p>
          <a:p>
            <a:pPr algn="ctr"/>
            <a:r>
              <a:rPr lang="en-US" sz="2800" i="1" dirty="0" smtClean="0"/>
              <a:t>E.g. GEF</a:t>
            </a:r>
            <a:endParaRPr lang="en-US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48544" y="2550403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GHG reductions </a:t>
            </a:r>
            <a:br>
              <a:rPr lang="en-US" sz="2400" dirty="0" smtClean="0"/>
            </a:br>
            <a:r>
              <a:rPr lang="en-US" sz="2400" dirty="0" smtClean="0"/>
              <a:t>only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48544" y="352541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Integrated with cap-and-trade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48544" y="4647927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Results based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8544" y="5214699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Ex-post monitoring and payment</a:t>
            </a:r>
            <a:endParaRPr lang="en-US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13240" y="2550403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Broader development goals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13240" y="3558515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No link to </a:t>
            </a:r>
            <a:br>
              <a:rPr lang="en-US" sz="2400" dirty="0" smtClean="0"/>
            </a:br>
            <a:r>
              <a:rPr lang="en-US" sz="2400" dirty="0" smtClean="0"/>
              <a:t>cap-and-trade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93160" y="464444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Effort based</a:t>
            </a:r>
            <a:endParaRPr lang="en-US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13240" y="5214699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Ex-ante assessment and payment</a:t>
            </a:r>
            <a:endParaRPr lang="en-US" sz="2400" i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584848" y="2982451"/>
            <a:ext cx="3240360" cy="0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84848" y="3957464"/>
            <a:ext cx="3240360" cy="0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84848" y="4893568"/>
            <a:ext cx="3240360" cy="0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84848" y="5613648"/>
            <a:ext cx="3240360" cy="0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0552" y="623731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Non-financial approaches: technology transfer, capacity building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Common Challenges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600" y="1700808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Leakage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Adverse selection</a:t>
            </a:r>
          </a:p>
          <a:p>
            <a:pPr marL="457200" indent="-5143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Risk and moral hazard</a:t>
            </a:r>
          </a:p>
          <a:p>
            <a:pPr marL="457200" indent="-5143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Incomplete contracts/underinvestment</a:t>
            </a:r>
          </a:p>
          <a:p>
            <a:pPr marL="457200" indent="-51435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Negotiation</a:t>
            </a:r>
          </a:p>
          <a:p>
            <a:pPr marL="457200" indent="-51435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Integration with cap and trade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0552" y="5301208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Most challenges apply to all instruments </a:t>
            </a:r>
            <a:br>
              <a:rPr lang="en-US" i="1" dirty="0" smtClean="0"/>
            </a:br>
            <a:r>
              <a:rPr lang="en-US" i="1" dirty="0" smtClean="0"/>
              <a:t>on the continuum, not just offsets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54693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Adverse Selection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600" y="1700808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Information asymmetries between ‘regulator’ and offset provider combined with voluntary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participation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890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382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0" dirty="0" smtClean="0">
                <a:solidFill>
                  <a:srgbClr val="04027C"/>
                </a:solidFill>
                <a:latin typeface="Gill Sans" charset="0"/>
              </a:rPr>
              <a:t>Adverse Selection</a:t>
            </a:r>
            <a:endParaRPr lang="en-US" b="0" dirty="0">
              <a:solidFill>
                <a:srgbClr val="04027C"/>
              </a:solidFill>
              <a:latin typeface="Gill Sans" charset="0"/>
            </a:endParaRPr>
          </a:p>
        </p:txBody>
      </p:sp>
      <p:pic>
        <p:nvPicPr>
          <p:cNvPr id="2" name="Picture 1" descr="Revised  Fig 3.pdf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02" t="18930" r="29881" b="17284"/>
          <a:stretch/>
        </p:blipFill>
        <p:spPr>
          <a:xfrm>
            <a:off x="2000672" y="1244808"/>
            <a:ext cx="7279043" cy="561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3939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in Motu template -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 Motu template - white background</Template>
  <TotalTime>2469</TotalTime>
  <Words>1028</Words>
  <Application>Microsoft Office PowerPoint</Application>
  <PresentationFormat>A4 Paper (210x297 mm)</PresentationFormat>
  <Paragraphs>209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Plain Motu template - white background</vt:lpstr>
      <vt:lpstr>Slide 1</vt:lpstr>
      <vt:lpstr>The challenge</vt:lpstr>
      <vt:lpstr>Outline</vt:lpstr>
      <vt:lpstr>Gains from cooperation</vt:lpstr>
      <vt:lpstr>Can we achieve this?</vt:lpstr>
      <vt:lpstr>A Continuum of Mechanisms</vt:lpstr>
      <vt:lpstr>Common Challenges</vt:lpstr>
      <vt:lpstr>Adverse Selection</vt:lpstr>
      <vt:lpstr>Adverse Selection</vt:lpstr>
      <vt:lpstr>Adverse Selection</vt:lpstr>
      <vt:lpstr>Adverse Selection</vt:lpstr>
      <vt:lpstr>Risk and moral hazard </vt:lpstr>
      <vt:lpstr>Baseline risk</vt:lpstr>
      <vt:lpstr>Response risk</vt:lpstr>
      <vt:lpstr>Other risk management options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hugh.mcdonald</dc:creator>
  <cp:lastModifiedBy>Suzi Kerr</cp:lastModifiedBy>
  <cp:revision>252</cp:revision>
  <dcterms:created xsi:type="dcterms:W3CDTF">2011-09-29T22:27:46Z</dcterms:created>
  <dcterms:modified xsi:type="dcterms:W3CDTF">2012-03-19T19:30:58Z</dcterms:modified>
</cp:coreProperties>
</file>