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70" r:id="rId13"/>
    <p:sldId id="269" r:id="rId14"/>
    <p:sldId id="271" r:id="rId15"/>
  </p:sldIdLst>
  <p:sldSz cx="9906000" cy="6858000" type="A4"/>
  <p:notesSz cx="7099300" cy="10234613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03008A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0080"/>
    <a:srgbClr val="03008A"/>
    <a:srgbClr val="020089"/>
    <a:srgbClr val="DEFACE"/>
    <a:srgbClr val="04027C"/>
    <a:srgbClr val="DDDDDD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9" autoAdjust="0"/>
    <p:restoredTop sz="78007" autoAdjust="0"/>
  </p:normalViewPr>
  <p:slideViewPr>
    <p:cSldViewPr>
      <p:cViewPr varScale="1">
        <p:scale>
          <a:sx n="71" d="100"/>
          <a:sy n="71" d="100"/>
        </p:scale>
        <p:origin x="-169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0993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95" tIns="48648" rIns="97295" bIns="48648" numCol="1" anchor="t" anchorCtr="0" compatLnSpc="1">
            <a:prstTxWarp prst="textNoShape">
              <a:avLst/>
            </a:prstTxWarp>
          </a:bodyPr>
          <a:lstStyle>
            <a:lvl1pPr algn="r" defTabSz="973138">
              <a:spcBef>
                <a:spcPct val="0"/>
              </a:spcBef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4987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95" tIns="48648" rIns="97295" bIns="48648" numCol="1" anchor="b" anchorCtr="0" compatLnSpc="1">
            <a:prstTxWarp prst="textNoShape">
              <a:avLst/>
            </a:prstTxWarp>
          </a:bodyPr>
          <a:lstStyle>
            <a:lvl1pPr algn="r" defTabSz="973138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fld id="{D563B8BF-C2D4-4F7F-8A3A-1466CBE4E3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7099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6438" y="785813"/>
            <a:ext cx="5670550" cy="3925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6063" y="9744075"/>
            <a:ext cx="30813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r>
              <a:rPr lang="en-US"/>
              <a:t>Topic 1:</a:t>
            </a:r>
            <a:fld id="{564E8240-0740-4FC7-AF1F-CDBE9284F9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04813" y="5735638"/>
            <a:ext cx="64087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0" tIns="47750" rIns="95500" bIns="47750">
            <a:spAutoFit/>
          </a:bodyPr>
          <a:lstStyle/>
          <a:p>
            <a:pPr defTabSz="955675">
              <a:spcBef>
                <a:spcPct val="50000"/>
              </a:spcBef>
            </a:pPr>
            <a:endParaRPr lang="en-NZ" sz="33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23850" y="4792663"/>
            <a:ext cx="6489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500" tIns="47750" rIns="95500" bIns="47750">
            <a:spAutoFit/>
          </a:bodyPr>
          <a:lstStyle/>
          <a:p>
            <a:pPr defTabSz="955675">
              <a:spcBef>
                <a:spcPct val="50000"/>
              </a:spcBef>
            </a:pPr>
            <a:endParaRPr lang="en-US" sz="33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E2FE6AAE-3DE7-4D53-94FE-049DCCD84B2C}" type="slidenum">
              <a:rPr lang="en-US"/>
              <a:pPr/>
              <a:t>1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11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14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2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3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4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5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6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7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8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/>
              <a:t>Topic 1:</a:t>
            </a:r>
            <a:fld id="{2704B4FD-D47F-4E43-80C4-8DD4657F4941}" type="slidenum">
              <a:rPr lang="en-US"/>
              <a:pPr/>
              <a:t>9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7C99-0872-4FE5-90EC-890B9449740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7C99-0872-4FE5-90EC-890B9449740E}" type="datetimeFigureOut">
              <a:rPr lang="en-US" smtClean="0"/>
              <a:pPr/>
              <a:t>3/19/2012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F020E-01BD-4F23-978F-F836AFA7F1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1066800" y="1340768"/>
            <a:ext cx="8839200" cy="345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400080"/>
                </a:solidFill>
                <a:latin typeface="Gill Sans" charset="0"/>
              </a:rPr>
              <a:t>Measuring land use responses to changes in economic returns in New Zealand:</a:t>
            </a:r>
          </a:p>
          <a:p>
            <a:r>
              <a:rPr lang="en-US" sz="4000" i="1" dirty="0" smtClean="0">
                <a:solidFill>
                  <a:srgbClr val="400080"/>
                </a:solidFill>
                <a:latin typeface="Gill Sans" charset="0"/>
              </a:rPr>
              <a:t>Just how slow is land use adjustment?</a:t>
            </a:r>
            <a:endParaRPr lang="en-US" i="1" dirty="0" smtClean="0">
              <a:solidFill>
                <a:srgbClr val="400080"/>
              </a:solidFill>
              <a:latin typeface="Gill Sans" charset="0"/>
            </a:endParaRPr>
          </a:p>
          <a:p>
            <a:endParaRPr lang="en-US" i="1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1066800" y="4876800"/>
            <a:ext cx="57584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400080"/>
                </a:solidFill>
                <a:latin typeface="Gill Sans" charset="0"/>
              </a:rPr>
              <a:t>Alex Olssen and Suzi Kerr</a:t>
            </a:r>
            <a:endParaRPr lang="en-US" sz="3600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Short-run effects effects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95300" y="1493520"/>
          <a:ext cx="8915400" cy="38709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228850"/>
                <a:gridCol w="2228850"/>
                <a:gridCol w="2228850"/>
                <a:gridCol w="222885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Change in log dairy price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Change in log sheep-beef price 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Change in log forestry</a:t>
                      </a:r>
                      <a:r>
                        <a:rPr lang="en-US" sz="2000" baseline="0" dirty="0" smtClean="0"/>
                        <a:t> price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Change</a:t>
                      </a:r>
                      <a:r>
                        <a:rPr lang="en-US" sz="2000" baseline="0" dirty="0" smtClean="0"/>
                        <a:t> in </a:t>
                      </a:r>
                      <a:r>
                        <a:rPr lang="en-US" sz="2000" dirty="0" smtClean="0"/>
                        <a:t>dairy share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0.000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0.008**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0.006**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(0.002)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(0.003)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(0.002)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Change in sheep-beef</a:t>
                      </a:r>
                      <a:r>
                        <a:rPr lang="en-US" sz="2000" baseline="0" dirty="0" smtClean="0"/>
                        <a:t> share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0.004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0.029**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0.021***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(0.009)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(0.014)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(0.001)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Change in forestry share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0.001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0.000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0.005***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(0.001)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(0.001)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(0.001)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Change in scrub share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-0.006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-0.037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-0.032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(-)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(-)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(-)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Long</a:t>
            </a:r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-run effects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493520"/>
          <a:ext cx="8382000" cy="38709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Lagged log dairy price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Lagged log sheep-beef price 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Lagged log forestry</a:t>
                      </a:r>
                      <a:r>
                        <a:rPr lang="en-US" sz="2000" baseline="0" dirty="0" smtClean="0"/>
                        <a:t> price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Change</a:t>
                      </a:r>
                      <a:r>
                        <a:rPr lang="en-US" sz="2000" baseline="0" dirty="0" smtClean="0"/>
                        <a:t> in </a:t>
                      </a:r>
                      <a:r>
                        <a:rPr lang="en-US" sz="2000" dirty="0" smtClean="0"/>
                        <a:t>dairy share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0.007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-0.053**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0.063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(0.015)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(0.026)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(0.049)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Change in sheep-beef</a:t>
                      </a:r>
                      <a:r>
                        <a:rPr lang="en-US" sz="2000" baseline="0" dirty="0" smtClean="0"/>
                        <a:t> share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-0.041*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0.106**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-0.099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(0.024)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(0.042)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(0.079)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Change in forestry share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0.013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-0.102*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0.102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(0.030)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(0.053)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(0.101)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Change in scrub share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0.139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0.020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0.050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(-)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(-)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(-)</a:t>
                      </a:r>
                      <a:endParaRPr lang="en-US" sz="2000" dirty="0">
                        <a:latin typeface="Garamond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Dynamic specification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95300" y="2484120"/>
          <a:ext cx="8915400" cy="158496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783080"/>
                <a:gridCol w="1783080"/>
                <a:gridCol w="1783080"/>
                <a:gridCol w="1783080"/>
                <a:gridCol w="178308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AR(1)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PA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Static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Static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D.F.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15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15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9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9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LR-statistic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50.2***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42.3***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148.7***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156.6***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C.V. </a:t>
                      </a:r>
                      <a:r>
                        <a:rPr lang="en-US" sz="2000" baseline="0" dirty="0" smtClean="0">
                          <a:latin typeface="+mn-lt"/>
                        </a:rPr>
                        <a:t>1%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30.6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30.6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21.7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</a:rPr>
                        <a:t>21.7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Gradual land use change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6" name="Content Placeholder 5" descr="irf2059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84014" y="1051556"/>
            <a:ext cx="6537973" cy="4754889"/>
          </a:xfr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Takeaway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Land use responses to commodity prices estimated</a:t>
            </a:r>
            <a:endParaRPr lang="en-US" i="1" dirty="0" smtClean="0">
              <a:solidFill>
                <a:srgbClr val="400080"/>
              </a:solidFill>
              <a:latin typeface="Gill Sans" charset="0"/>
            </a:endParaRP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Dynamics matter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Land use change estimated to be gradual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Motivation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Climate policy affects returns. What is the effect on land use?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  <a:p>
            <a:pPr lvl="1"/>
            <a:r>
              <a:rPr lang="en-US" i="1" dirty="0" err="1" smtClean="0">
                <a:solidFill>
                  <a:srgbClr val="400080"/>
                </a:solidFill>
                <a:latin typeface="Gill Sans" charset="0"/>
              </a:rPr>
              <a:t>Modelling</a:t>
            </a:r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 ETS scenarios? Thinking about the AGS?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How important are dynamics?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Hornbeck, forthcoming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Econometrically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Based off observed </a:t>
            </a:r>
            <a:r>
              <a:rPr lang="en-US" i="1" dirty="0" err="1" smtClean="0">
                <a:solidFill>
                  <a:srgbClr val="400080"/>
                </a:solidFill>
                <a:latin typeface="Gill Sans" charset="0"/>
              </a:rPr>
              <a:t>behaviour</a:t>
            </a:r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 (</a:t>
            </a:r>
            <a:r>
              <a:rPr lang="en-US" i="1" dirty="0" err="1" smtClean="0">
                <a:solidFill>
                  <a:srgbClr val="400080"/>
                </a:solidFill>
                <a:latin typeface="Gill Sans" charset="0"/>
              </a:rPr>
              <a:t>Stavins</a:t>
            </a:r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, 1990)</a:t>
            </a:r>
            <a:endParaRPr lang="en-US" i="1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b="0" dirty="0" smtClean="0">
                <a:solidFill>
                  <a:srgbClr val="400080"/>
                </a:solidFill>
                <a:latin typeface="Gill Sans" charset="0"/>
              </a:rPr>
              <a:t>Sheep-beef share and price 1972-2008</a:t>
            </a:r>
            <a:endParaRPr lang="en-US" sz="3600" b="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5" name="Content Placeholder 4" descr="gradual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84014" y="1051556"/>
            <a:ext cx="6537973" cy="4754889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Data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National time series data (1972-2008)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Land area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Proxy for economic returns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Interest rates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Land area data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Land area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Agricultural Production Survey 1972-1996 and 2002-2008 (SNZ)</a:t>
            </a:r>
          </a:p>
          <a:p>
            <a:pPr lvl="2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Pasture, Forestry, Horticulture, Total farm land</a:t>
            </a:r>
          </a:p>
          <a:p>
            <a:pPr lvl="2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Scrub defined as the residual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Dairy and sheep-beef land 1980-2008 (MWES)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Economic returns proxy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Commodity prices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Exogenous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History of price supports (adjust as in Anderson, 2007)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Dairy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Milk solids price (LIC)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Sheep-beef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Overseas Trade Merchandise (SNZ)</a:t>
            </a:r>
          </a:p>
          <a:p>
            <a:pPr lvl="2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HS0201-0202, HS020410-HS020443, HS5101</a:t>
            </a:r>
          </a:p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Forestry</a:t>
            </a:r>
          </a:p>
          <a:p>
            <a:pPr lvl="1"/>
            <a:r>
              <a:rPr lang="en-US" i="1" dirty="0" smtClean="0">
                <a:solidFill>
                  <a:srgbClr val="400080"/>
                </a:solidFill>
                <a:latin typeface="Gill Sans" charset="0"/>
              </a:rPr>
              <a:t>Logs and poles export value and volume (MAF)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Land use 1972-2008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5" name="Content Placeholder 4" descr="fig1_sq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84014" y="1051556"/>
            <a:ext cx="6537973" cy="4754889"/>
          </a:xfr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Commodity prices 1972-2008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6" name="Content Placeholder 5" descr="fig2_sep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684014" y="1051556"/>
            <a:ext cx="6537973" cy="4754889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382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b="0" dirty="0" smtClean="0">
                <a:solidFill>
                  <a:srgbClr val="400080"/>
                </a:solidFill>
                <a:latin typeface="Gill Sans" charset="0"/>
              </a:rPr>
              <a:t>Estimating equation</a:t>
            </a:r>
            <a:endParaRPr lang="en-US" b="0" dirty="0">
              <a:solidFill>
                <a:srgbClr val="400080"/>
              </a:solidFill>
              <a:latin typeface="Gill Sans" charset="0"/>
            </a:endParaRPr>
          </a:p>
        </p:txBody>
      </p:sp>
      <p:sp>
        <p:nvSpPr>
          <p:cNvPr id="33280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62000" y="1676400"/>
            <a:ext cx="8382000" cy="11045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General dynamic model (Anderson </a:t>
            </a:r>
            <a:r>
              <a:rPr lang="en-US" smtClean="0">
                <a:solidFill>
                  <a:srgbClr val="400080"/>
                </a:solidFill>
                <a:latin typeface="Gill Sans" charset="0"/>
              </a:rPr>
              <a:t>and </a:t>
            </a:r>
            <a:r>
              <a:rPr lang="en-US" smtClean="0">
                <a:solidFill>
                  <a:srgbClr val="400080"/>
                </a:solidFill>
                <a:latin typeface="Gill Sans" charset="0"/>
              </a:rPr>
              <a:t>Blundell, </a:t>
            </a: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1982)</a:t>
            </a:r>
            <a:endParaRPr lang="en-US" dirty="0">
              <a:solidFill>
                <a:srgbClr val="400080"/>
              </a:solidFill>
              <a:latin typeface="Gill Sans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4088" y="3121819"/>
            <a:ext cx="545782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14400" y="3933056"/>
            <a:ext cx="8382000" cy="20162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0080"/>
                </a:solidFill>
                <a:effectLst/>
                <a:uLnTx/>
                <a:uFillTx/>
                <a:latin typeface="Gill Sans" charset="0"/>
                <a:ea typeface="+mn-ea"/>
                <a:cs typeface="+mn-cs"/>
              </a:rPr>
              <a:t>Short and long run responses are identified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>
                <a:solidFill>
                  <a:srgbClr val="400080"/>
                </a:solidFill>
                <a:latin typeface="Gill Sans" charset="0"/>
              </a:rPr>
              <a:t>Adjustment parameters not individually identified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00080"/>
              </a:solidFill>
              <a:effectLst/>
              <a:uLnTx/>
              <a:uFillTx/>
              <a:latin typeface="Gill Sans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Plain Motu template -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 Motu template - white background</Template>
  <TotalTime>126</TotalTime>
  <Words>445</Words>
  <Application>Microsoft Office PowerPoint</Application>
  <PresentationFormat>A4 Paper (210x297 mm)</PresentationFormat>
  <Paragraphs>142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Plain Motu template - white background</vt:lpstr>
      <vt:lpstr>Slide 1</vt:lpstr>
      <vt:lpstr>Motivation</vt:lpstr>
      <vt:lpstr>Sheep-beef share and price 1972-2008</vt:lpstr>
      <vt:lpstr>Data</vt:lpstr>
      <vt:lpstr>Land area data</vt:lpstr>
      <vt:lpstr>Economic returns proxy</vt:lpstr>
      <vt:lpstr>Land use 1972-2008</vt:lpstr>
      <vt:lpstr>Commodity prices 1972-2008</vt:lpstr>
      <vt:lpstr>Estimating equation</vt:lpstr>
      <vt:lpstr>Short-run effects effects</vt:lpstr>
      <vt:lpstr>Long-run effects</vt:lpstr>
      <vt:lpstr>Dynamic specification</vt:lpstr>
      <vt:lpstr>Gradual land use change</vt:lpstr>
      <vt:lpstr>Takeaway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 Olssen</dc:creator>
  <cp:lastModifiedBy>Alex Olssen</cp:lastModifiedBy>
  <cp:revision>15</cp:revision>
  <dcterms:created xsi:type="dcterms:W3CDTF">2012-03-18T23:44:08Z</dcterms:created>
  <dcterms:modified xsi:type="dcterms:W3CDTF">2012-03-19T03:22:35Z</dcterms:modified>
</cp:coreProperties>
</file>