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58" r:id="rId4"/>
    <p:sldId id="263" r:id="rId5"/>
    <p:sldId id="261" r:id="rId6"/>
    <p:sldId id="259" r:id="rId7"/>
    <p:sldId id="262" r:id="rId8"/>
    <p:sldId id="264" r:id="rId9"/>
    <p:sldId id="266" r:id="rId10"/>
    <p:sldId id="265" r:id="rId11"/>
    <p:sldId id="276" r:id="rId12"/>
    <p:sldId id="277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69" r:id="rId22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03008A"/>
    <a:srgbClr val="020089"/>
    <a:srgbClr val="DEFACE"/>
    <a:srgbClr val="04027C"/>
    <a:srgbClr val="DDDDDD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9" autoAdjust="0"/>
    <p:restoredTop sz="78007" autoAdjust="0"/>
  </p:normalViewPr>
  <p:slideViewPr>
    <p:cSldViewPr>
      <p:cViewPr varScale="1">
        <p:scale>
          <a:sx n="72" d="100"/>
          <a:sy n="72" d="100"/>
        </p:scale>
        <p:origin x="-165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t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b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D563B8BF-C2D4-4F7F-8A3A-1466CBE4E3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85813"/>
            <a:ext cx="5670550" cy="3925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6063" y="9744075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Topic 1:</a:t>
            </a:r>
            <a:fld id="{564E8240-0740-4FC7-AF1F-CDBE9284F9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04813" y="5735638"/>
            <a:ext cx="64087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NZ" sz="33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4792663"/>
            <a:ext cx="6489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US" sz="3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E2FE6AAE-3DE7-4D53-94FE-049DCCD84B2C}" type="slidenum">
              <a:rPr lang="en-US"/>
              <a:pPr/>
              <a:t>1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15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16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17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18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19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20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1066800" y="1905000"/>
            <a:ext cx="8422704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400080"/>
                </a:solidFill>
                <a:latin typeface="Gill Sans" charset="0"/>
              </a:rPr>
              <a:t>LURNZ Simulations </a:t>
            </a:r>
            <a:endParaRPr lang="en-US" sz="7200" dirty="0">
              <a:solidFill>
                <a:srgbClr val="400080"/>
              </a:solidFill>
              <a:latin typeface="Gill Sans" charset="0"/>
            </a:endParaRPr>
          </a:p>
          <a:p>
            <a:r>
              <a:rPr lang="en-US" sz="4000" i="1" dirty="0" smtClean="0">
                <a:solidFill>
                  <a:srgbClr val="400080"/>
                </a:solidFill>
                <a:latin typeface="Gill Sans" charset="0"/>
              </a:rPr>
              <a:t>Example output and methodology</a:t>
            </a:r>
            <a:endParaRPr lang="en-US" i="1" dirty="0">
              <a:solidFill>
                <a:srgbClr val="400080"/>
              </a:solidFill>
              <a:latin typeface="Gill Sans" charset="0"/>
            </a:endParaRPr>
          </a:p>
          <a:p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1066800" y="4876800"/>
            <a:ext cx="849471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400080"/>
                </a:solidFill>
                <a:latin typeface="Gill Sans" charset="0"/>
              </a:rPr>
              <a:t>Alex Olssen, Levi Timar, </a:t>
            </a:r>
          </a:p>
          <a:p>
            <a:r>
              <a:rPr lang="en-US" sz="3600" dirty="0" smtClean="0">
                <a:solidFill>
                  <a:srgbClr val="400080"/>
                </a:solidFill>
                <a:latin typeface="Gill Sans" charset="0"/>
              </a:rPr>
              <a:t>Simon Anastasiadis, Suzi Kerr</a:t>
            </a:r>
            <a:endParaRPr lang="en-US" sz="3600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Allocation module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Based on econometric work by Timar (2011)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Inputs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Probabilities from a multinomial choice model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2008 land use map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National level land use change (first module)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Allocates changes in land use (understates)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7043" y="531495"/>
            <a:ext cx="3891915" cy="579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514350"/>
            <a:ext cx="53149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Allocation module heuristic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5" name="Content Placeholder 4" descr="D:\Environment\LURNZ\Data\Projects\PCE project with NIWA\Paper\distribution of land use by land quality.pn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1235" y="2542106"/>
            <a:ext cx="6863529" cy="177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Allocation algorithm example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Typical scenario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Dairy up, sheep-beef down, forestry up, scrub down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1. Best land to dairy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2. Worst sheep-beef to scrub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3. Scrub to forestry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Intensity and GHG Modules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2800" dirty="0">
                <a:solidFill>
                  <a:srgbClr val="400080"/>
                </a:solidFill>
                <a:latin typeface="Gill Sans" charset="0"/>
              </a:rPr>
              <a:t>Guiding principles</a:t>
            </a:r>
            <a:endParaRPr lang="en-NZ" sz="2800" dirty="0" smtClean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endParaRPr lang="en-NZ" sz="2800" dirty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Exogenous </a:t>
            </a:r>
            <a:r>
              <a:rPr lang="en-NZ" sz="2800" dirty="0">
                <a:solidFill>
                  <a:srgbClr val="400080"/>
                </a:solidFill>
                <a:latin typeface="Gill Sans" charset="0"/>
              </a:rPr>
              <a:t>land use intensity (but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dynamic)</a:t>
            </a:r>
            <a:endParaRPr lang="en-NZ" sz="2800" dirty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800" dirty="0">
                <a:solidFill>
                  <a:srgbClr val="400080"/>
                </a:solidFill>
                <a:latin typeface="Gill Sans" charset="0"/>
              </a:rPr>
              <a:t>Spatial heterogeneity in simulated intensity and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emissions</a:t>
            </a:r>
            <a:endParaRPr lang="en-NZ" sz="2800" dirty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On aggregate, consistency </a:t>
            </a:r>
            <a:r>
              <a:rPr lang="en-NZ" sz="2800" dirty="0">
                <a:solidFill>
                  <a:srgbClr val="400080"/>
                </a:solidFill>
                <a:latin typeface="Gill Sans" charset="0"/>
              </a:rPr>
              <a:t>with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NZ National </a:t>
            </a:r>
            <a:r>
              <a:rPr lang="en-NZ" sz="2800" dirty="0">
                <a:solidFill>
                  <a:srgbClr val="400080"/>
                </a:solidFill>
                <a:latin typeface="Gill Sans" charset="0"/>
              </a:rPr>
              <a:t>Inventory</a:t>
            </a:r>
          </a:p>
          <a:p>
            <a:pPr>
              <a:buFont typeface="Arial" pitchFamily="34" charset="0"/>
              <a:buChar char="•"/>
            </a:pPr>
            <a:endParaRPr lang="en-NZ" sz="2800" dirty="0">
              <a:solidFill>
                <a:srgbClr val="40008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7236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Methods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Calculate IEF for a relevant production process from the Inventory</a:t>
            </a:r>
            <a:endParaRPr lang="en-NZ" sz="2800" dirty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Use spatial variation in production process to estimate heterogeneous emissions</a:t>
            </a:r>
            <a:endParaRPr lang="en-NZ" sz="2800" dirty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Project forward components via trends fitted to historical changes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Ensure results consistent with Inventory and other data sources</a:t>
            </a:r>
            <a:endParaRPr lang="en-NZ" sz="2800" dirty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endParaRPr lang="en-NZ" sz="2800" dirty="0">
              <a:solidFill>
                <a:srgbClr val="40008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7469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Equations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2803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xfrm>
                <a:off x="762000" y="1676400"/>
                <a:ext cx="8382000" cy="4114800"/>
              </a:xfr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NZ" sz="2800" dirty="0" smtClean="0">
                    <a:solidFill>
                      <a:srgbClr val="400080"/>
                    </a:solidFill>
                    <a:latin typeface="Gill Sans" charset="0"/>
                  </a:rPr>
                  <a:t>Dairy emissions per hectare</a:t>
                </a:r>
                <a:endParaRPr lang="en-NZ" sz="2800" i="1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NZ" sz="2800" i="1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NZ" sz="2400" i="1"/>
                          </m:ctrlPr>
                        </m:sSubSupPr>
                        <m:e>
                          <m:sSubSup>
                            <m:sSubSupPr>
                              <m:ctrlPr>
                                <a:rPr lang="en-NZ" sz="2400" i="1"/>
                              </m:ctrlPr>
                            </m:sSubSupPr>
                            <m:e>
                              <m:r>
                                <a:rPr lang="en-NZ" sz="2400" i="1"/>
                                <m:t>𝐸</m:t>
                              </m:r>
                            </m:e>
                            <m:sub>
                              <m:r>
                                <a:rPr lang="en-NZ" sz="2400" i="1"/>
                                <m:t>𝑖𝑡</m:t>
                              </m:r>
                            </m:sub>
                            <m:sup>
                              <m:r>
                                <a:rPr lang="en-NZ" sz="2400" i="1"/>
                                <m:t>𝑑</m:t>
                              </m:r>
                            </m:sup>
                          </m:sSubSup>
                          <m:r>
                            <a:rPr lang="en-NZ" sz="2400" i="1"/>
                            <m:t>=</m:t>
                          </m:r>
                          <m:r>
                            <a:rPr lang="en-NZ" sz="2400" i="1"/>
                            <m:t>𝐼𝐸𝐹</m:t>
                          </m:r>
                        </m:e>
                        <m:sub>
                          <m:r>
                            <a:rPr lang="en-NZ" sz="2400" i="1"/>
                            <m:t>𝑡</m:t>
                          </m:r>
                        </m:sub>
                        <m:sup>
                          <m:r>
                            <a:rPr lang="en-NZ" sz="2400" i="1"/>
                            <m:t>𝑑</m:t>
                          </m:r>
                        </m:sup>
                      </m:sSubSup>
                      <m:f>
                        <m:fPr>
                          <m:ctrlPr>
                            <a:rPr lang="en-NZ" sz="2400" i="1"/>
                          </m:ctrlPr>
                        </m:fPr>
                        <m:num>
                          <m:r>
                            <a:rPr lang="en-NZ" sz="2400" i="1"/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NZ" sz="2400" i="1"/>
                              </m:ctrlPr>
                            </m:sSubPr>
                            <m:e>
                              <m:r>
                                <a:rPr lang="en-NZ" sz="2400" i="1"/>
                                <m:t>𝑚</m:t>
                              </m:r>
                            </m:e>
                            <m:sub>
                              <m:r>
                                <a:rPr lang="en-NZ" sz="2400" i="1"/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NZ" sz="2400" i="1"/>
                          </m:ctrlPr>
                        </m:sSubPr>
                        <m:e>
                          <m:r>
                            <a:rPr lang="en-NZ" sz="2400" i="1"/>
                            <m:t>𝑀𝑆</m:t>
                          </m:r>
                        </m:e>
                        <m:sub>
                          <m:r>
                            <a:rPr lang="en-NZ" sz="2400" i="1"/>
                            <m:t>𝑖𝑡</m:t>
                          </m:r>
                        </m:sub>
                      </m:sSub>
                      <m:r>
                        <a:rPr lang="en-NZ" sz="2400" i="1"/>
                        <m:t>+</m:t>
                      </m:r>
                      <m:sSup>
                        <m:sSupPr>
                          <m:ctrlPr>
                            <a:rPr lang="en-NZ" sz="2400" i="1"/>
                          </m:ctrlPr>
                        </m:sSupPr>
                        <m:e>
                          <m:r>
                            <a:rPr lang="en-NZ" sz="2400" i="1"/>
                            <m:t>𝐼𝐸𝐹</m:t>
                          </m:r>
                        </m:e>
                        <m:sup>
                          <m:r>
                            <a:rPr lang="en-NZ" sz="2400" i="1"/>
                            <m:t>𝑓</m:t>
                          </m:r>
                        </m:sup>
                      </m:sSup>
                      <m:sSubSup>
                        <m:sSubSupPr>
                          <m:ctrlPr>
                            <a:rPr lang="en-NZ" sz="2400" i="1"/>
                          </m:ctrlPr>
                        </m:sSubSupPr>
                        <m:e>
                          <m:r>
                            <a:rPr lang="en-NZ" sz="2400" i="1"/>
                            <m:t>𝑓</m:t>
                          </m:r>
                        </m:e>
                        <m:sub>
                          <m:r>
                            <a:rPr lang="en-NZ" sz="2400" i="1"/>
                            <m:t>𝑡</m:t>
                          </m:r>
                        </m:sub>
                        <m:sup>
                          <m:r>
                            <a:rPr lang="en-NZ" sz="2400" i="1"/>
                            <m:t>𝑑</m:t>
                          </m:r>
                        </m:sup>
                      </m:sSubSup>
                    </m:oMath>
                  </m:oMathPara>
                </a14:m>
                <a:endParaRPr lang="en-NZ" sz="2400" dirty="0" smtClean="0"/>
              </a:p>
              <a:p>
                <a:pPr marL="400050" lvl="1" indent="0">
                  <a:buNone/>
                </a:pPr>
                <a:endParaRPr lang="en-NZ" sz="24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NZ" sz="2800" dirty="0" smtClean="0">
                    <a:solidFill>
                      <a:srgbClr val="400080"/>
                    </a:solidFill>
                    <a:latin typeface="Gill Sans" charset="0"/>
                  </a:rPr>
                  <a:t>Sheep-beef emissions per hectare</a:t>
                </a:r>
                <a:endParaRPr lang="en-NZ" dirty="0"/>
              </a:p>
              <a:p>
                <a:r>
                  <a:rPr lang="en-NZ" sz="2400" dirty="0"/>
                  <a:t> 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NZ" sz="2400" i="1"/>
                          </m:ctrlPr>
                        </m:sSubSupPr>
                        <m:e>
                          <m:r>
                            <a:rPr lang="en-NZ" sz="2400" i="1"/>
                            <m:t>𝐸</m:t>
                          </m:r>
                        </m:e>
                        <m:sub>
                          <m:r>
                            <a:rPr lang="en-NZ" sz="2400" i="1"/>
                            <m:t>𝑖𝑡</m:t>
                          </m:r>
                        </m:sub>
                        <m:sup>
                          <m:r>
                            <a:rPr lang="en-NZ" sz="2400" i="1"/>
                            <m:t>𝑠𝑏</m:t>
                          </m:r>
                        </m:sup>
                      </m:sSubSup>
                      <m:r>
                        <a:rPr lang="en-NZ" sz="2400" i="1"/>
                        <m:t>=</m:t>
                      </m:r>
                      <m:sSub>
                        <m:sSubPr>
                          <m:ctrlPr>
                            <a:rPr lang="en-NZ" sz="2400" i="1"/>
                          </m:ctrlPr>
                        </m:sSubPr>
                        <m:e>
                          <m:r>
                            <a:rPr lang="en-NZ" sz="2400" i="1"/>
                            <m:t>𝑟</m:t>
                          </m:r>
                        </m:e>
                        <m:sub>
                          <m:r>
                            <a:rPr lang="en-NZ" sz="2400" i="1"/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NZ" sz="2400" i="1"/>
                          </m:ctrlPr>
                        </m:dPr>
                        <m:e>
                          <m:sSubSup>
                            <m:sSubSupPr>
                              <m:ctrlPr>
                                <a:rPr lang="en-NZ" sz="2400" i="1"/>
                              </m:ctrlPr>
                            </m:sSubSupPr>
                            <m:e>
                              <m:r>
                                <a:rPr lang="en-NZ" sz="2400" i="1"/>
                                <m:t>𝐼𝐸𝐹</m:t>
                              </m:r>
                            </m:e>
                            <m:sub>
                              <m:r>
                                <a:rPr lang="en-NZ" sz="2400" i="1"/>
                                <m:t>𝑡</m:t>
                              </m:r>
                            </m:sub>
                            <m:sup>
                              <m:r>
                                <a:rPr lang="en-NZ" sz="2400" i="1"/>
                                <m:t>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NZ" sz="2400" i="1"/>
                              </m:ctrlPr>
                            </m:sSubPr>
                            <m:e>
                              <m:r>
                                <a:rPr lang="en-NZ" sz="2400" i="1"/>
                                <m:t>𝑆𝑅</m:t>
                              </m:r>
                            </m:e>
                            <m:sub>
                              <m:r>
                                <a:rPr lang="en-NZ" sz="2400" i="1"/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NZ" sz="2400" i="1"/>
                        <m:t>+</m:t>
                      </m:r>
                      <m:sSup>
                        <m:sSupPr>
                          <m:ctrlPr>
                            <a:rPr lang="en-NZ" sz="2400" i="1"/>
                          </m:ctrlPr>
                        </m:sSupPr>
                        <m:e>
                          <m:d>
                            <m:dPr>
                              <m:ctrlPr>
                                <a:rPr lang="en-NZ" sz="2400" i="1"/>
                              </m:ctrlPr>
                            </m:dPr>
                            <m:e>
                              <m:r>
                                <a:rPr lang="en-NZ" sz="2400" i="1"/>
                                <m:t>1−</m:t>
                              </m:r>
                              <m:sSub>
                                <m:sSubPr>
                                  <m:ctrlPr>
                                    <a:rPr lang="en-NZ" sz="2400" i="1"/>
                                  </m:ctrlPr>
                                </m:sSubPr>
                                <m:e>
                                  <m:r>
                                    <a:rPr lang="en-NZ" sz="2400" i="1"/>
                                    <m:t>𝑟</m:t>
                                  </m:r>
                                </m:e>
                                <m:sub>
                                  <m:r>
                                    <a:rPr lang="en-NZ" sz="2400" i="1"/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NZ" sz="24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NZ" sz="2400" i="1"/>
                                  </m:ctrlPr>
                                </m:sSubSupPr>
                                <m:e>
                                  <m:r>
                                    <a:rPr lang="en-NZ" sz="2400" i="1"/>
                                    <m:t>𝐼𝐸𝐹</m:t>
                                  </m:r>
                                </m:e>
                                <m:sub>
                                  <m:r>
                                    <a:rPr lang="en-NZ" sz="2400" i="1"/>
                                    <m:t>𝑡</m:t>
                                  </m:r>
                                </m:sub>
                                <m:sup>
                                  <m:r>
                                    <a:rPr lang="en-NZ" sz="2400" i="1"/>
                                    <m:t>𝑏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NZ" sz="2400" i="1"/>
                                  </m:ctrlPr>
                                </m:sSubPr>
                                <m:e>
                                  <m:r>
                                    <a:rPr lang="en-NZ" sz="2400" i="1"/>
                                    <m:t>𝑆𝑅</m:t>
                                  </m:r>
                                </m:e>
                                <m:sub>
                                  <m:r>
                                    <a:rPr lang="en-NZ" sz="2400" i="1"/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NZ" sz="2400" i="1"/>
                            <m:t>+</m:t>
                          </m:r>
                          <m:r>
                            <a:rPr lang="en-NZ" sz="2400" i="1"/>
                            <m:t>𝐼𝐸𝐹</m:t>
                          </m:r>
                        </m:e>
                        <m:sup>
                          <m:r>
                            <a:rPr lang="en-NZ" sz="2400" i="1"/>
                            <m:t>𝑓</m:t>
                          </m:r>
                        </m:sup>
                      </m:sSup>
                      <m:sSup>
                        <m:sSupPr>
                          <m:ctrlPr>
                            <a:rPr lang="en-NZ" sz="2400" i="1"/>
                          </m:ctrlPr>
                        </m:sSupPr>
                        <m:e>
                          <m:r>
                            <a:rPr lang="en-NZ" sz="2400" i="1"/>
                            <m:t>𝑓</m:t>
                          </m:r>
                        </m:e>
                        <m:sup>
                          <m:r>
                            <a:rPr lang="en-NZ" sz="2400" i="1"/>
                            <m:t>𝑠𝑏</m:t>
                          </m:r>
                        </m:sup>
                      </m:sSup>
                    </m:oMath>
                  </m:oMathPara>
                </a14:m>
                <a:endParaRPr lang="en-NZ" sz="2400" dirty="0"/>
              </a:p>
              <a:p>
                <a:pPr>
                  <a:buFont typeface="Arial" pitchFamily="34" charset="0"/>
                  <a:buChar char="•"/>
                </a:pPr>
                <a:endParaRPr lang="en-NZ" sz="2800" dirty="0">
                  <a:solidFill>
                    <a:srgbClr val="400080"/>
                  </a:solidFill>
                  <a:latin typeface="Gill Sans" charset="0"/>
                </a:endParaRPr>
              </a:p>
            </p:txBody>
          </p:sp>
        </mc:Choice>
        <mc:Fallback>
          <p:sp>
            <p:nvSpPr>
              <p:cNvPr id="332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 bwMode="auto">
              <a:xfrm>
                <a:off x="762000" y="1676400"/>
                <a:ext cx="8382000" cy="4114800"/>
              </a:xfrm>
              <a:blipFill rotWithShape="1">
                <a:blip r:embed="rId3" cstate="print"/>
                <a:stretch>
                  <a:fillRect l="-1236" t="-1481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807427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617" y="0"/>
            <a:ext cx="450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959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ef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617" y="0"/>
            <a:ext cx="450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959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Outline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What is LURNZ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Land use change module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Allocation module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Intensity module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Greenhouse gas module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Experiments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720" y="11113"/>
            <a:ext cx="4896544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3959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Possible experiments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ETS scenarios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Agriculture in or out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Water quality policy that affects price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Productivity or price shocks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LURNZ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Land Use in Rural New Zealand (LURNZ)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Can simulate national ETS policy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Outcomes include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Land use change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Land use intensity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Greenhouse gas emissions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Cost to communities (forthcoming)</a:t>
            </a:r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Land use change module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Based of econometric work in Olssen and Kerr</a:t>
            </a: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 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(</a:t>
            </a: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forthcoming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)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Inputs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Coefficients of land use response to commodity prices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Price projections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Carbon price</a:t>
            </a:r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Land use change $25 carbon price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5" name="Content Placeholder 4" descr="LU_areas_Co2$25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58689" y="957581"/>
            <a:ext cx="6588622" cy="4942838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solidFill>
                  <a:srgbClr val="400080"/>
                </a:solidFill>
                <a:latin typeface="Gill Sans" charset="0"/>
              </a:rPr>
              <a:t>Actual prices in LURNZ and SONZAF</a:t>
            </a:r>
            <a:endParaRPr lang="en-US" sz="3600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5" name="Content Placeholder 4" descr="compar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84014" y="1051556"/>
            <a:ext cx="6537973" cy="4754889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Converting carbon prices to effects on commodity prices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Milk solids (2008)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Estimate emissions per kg of milk solids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Median lifespan 6.31 years (LIC)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5.31 * 323 * 6.14 = 10544 kg co2-e per cow MILK ONLY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Carcass weight 203 kg (SNZ)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203 * 7.19 + 1980 = 3589 kg co2-e per cow MEAT ONLY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(10544 + 3589) / 5.31 * 323 = 8.23 (NO FERT)</a:t>
            </a:r>
          </a:p>
          <a:p>
            <a:pPr lvl="1"/>
            <a:endParaRPr lang="en-US" i="1" dirty="0" smtClean="0">
              <a:solidFill>
                <a:srgbClr val="400080"/>
              </a:solidFill>
              <a:latin typeface="Gill Sans" charset="0"/>
            </a:endParaRPr>
          </a:p>
          <a:p>
            <a:pPr lvl="1"/>
            <a:endParaRPr lang="en-US" i="1" dirty="0" smtClean="0">
              <a:solidFill>
                <a:srgbClr val="400080"/>
              </a:solidFill>
              <a:latin typeface="Gill Sans" charset="0"/>
            </a:endParaRPr>
          </a:p>
          <a:p>
            <a:pPr lvl="1"/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Forestry and scrub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5" name="Content Placeholder 4" descr="stock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84014" y="1051556"/>
            <a:ext cx="6537973" cy="4754889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A problem with dairy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5" name="Content Placeholder 4" descr="longru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9200" y="1420534"/>
            <a:ext cx="8527600" cy="4016932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 Motu template - white background</Template>
  <TotalTime>90</TotalTime>
  <Words>398</Words>
  <Application>Microsoft Office PowerPoint</Application>
  <PresentationFormat>A4 Paper (210x297 mm)</PresentationFormat>
  <Paragraphs>91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Plain Motu template - white background</vt:lpstr>
      <vt:lpstr>Slide 1</vt:lpstr>
      <vt:lpstr>Outline</vt:lpstr>
      <vt:lpstr>LURNZ</vt:lpstr>
      <vt:lpstr>Land use change module</vt:lpstr>
      <vt:lpstr>Land use change $25 carbon price</vt:lpstr>
      <vt:lpstr>Actual prices in LURNZ and SONZAF</vt:lpstr>
      <vt:lpstr>Converting carbon prices to effects on commodity prices</vt:lpstr>
      <vt:lpstr>Forestry and scrub</vt:lpstr>
      <vt:lpstr>A problem with dairy</vt:lpstr>
      <vt:lpstr>Allocation module</vt:lpstr>
      <vt:lpstr>Slide 11</vt:lpstr>
      <vt:lpstr>Slide 12</vt:lpstr>
      <vt:lpstr>Allocation module heuristic</vt:lpstr>
      <vt:lpstr>Allocation algorithm example</vt:lpstr>
      <vt:lpstr>Intensity and GHG Modules</vt:lpstr>
      <vt:lpstr>Methods</vt:lpstr>
      <vt:lpstr>Equations</vt:lpstr>
      <vt:lpstr>Slide 18</vt:lpstr>
      <vt:lpstr>Slide 19</vt:lpstr>
      <vt:lpstr>Slide 20</vt:lpstr>
      <vt:lpstr>Possible experiments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Olssen</dc:creator>
  <cp:lastModifiedBy>Alex Olssen</cp:lastModifiedBy>
  <cp:revision>16</cp:revision>
  <dcterms:created xsi:type="dcterms:W3CDTF">2012-03-19T04:55:27Z</dcterms:created>
  <dcterms:modified xsi:type="dcterms:W3CDTF">2012-03-19T19:31:36Z</dcterms:modified>
</cp:coreProperties>
</file>