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416" r:id="rId2"/>
    <p:sldId id="491" r:id="rId3"/>
    <p:sldId id="477" r:id="rId4"/>
    <p:sldId id="481" r:id="rId5"/>
    <p:sldId id="474" r:id="rId6"/>
    <p:sldId id="464" r:id="rId7"/>
    <p:sldId id="468" r:id="rId8"/>
    <p:sldId id="539" r:id="rId9"/>
    <p:sldId id="454" r:id="rId10"/>
    <p:sldId id="456" r:id="rId11"/>
    <p:sldId id="457" r:id="rId12"/>
    <p:sldId id="475" r:id="rId13"/>
    <p:sldId id="512" r:id="rId14"/>
    <p:sldId id="465" r:id="rId15"/>
    <p:sldId id="469" r:id="rId16"/>
    <p:sldId id="476" r:id="rId17"/>
    <p:sldId id="488" r:id="rId18"/>
    <p:sldId id="511" r:id="rId19"/>
    <p:sldId id="499" r:id="rId20"/>
    <p:sldId id="480" r:id="rId21"/>
    <p:sldId id="524" r:id="rId22"/>
    <p:sldId id="496" r:id="rId23"/>
  </p:sldIdLst>
  <p:sldSz cx="9144000" cy="6858000" type="screen4x3"/>
  <p:notesSz cx="6797675" cy="9926638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1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1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1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1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00B050"/>
    <a:srgbClr val="FFFF66"/>
    <a:srgbClr val="FFFF00"/>
    <a:srgbClr val="FF3399"/>
    <a:srgbClr val="FFFF99"/>
    <a:srgbClr val="FFFFFF"/>
    <a:srgbClr val="9933FF"/>
    <a:srgbClr val="F6F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82" autoAdjust="0"/>
    <p:restoredTop sz="87518" autoAdjust="0"/>
  </p:normalViewPr>
  <p:slideViewPr>
    <p:cSldViewPr>
      <p:cViewPr>
        <p:scale>
          <a:sx n="75" d="100"/>
          <a:sy n="75" d="100"/>
        </p:scale>
        <p:origin x="-588" y="150"/>
      </p:cViewPr>
      <p:guideLst>
        <p:guide orient="horz" pos="4176"/>
        <p:guide orient="horz" pos="981"/>
        <p:guide pos="5616"/>
        <p:guide/>
        <p:guide pos="3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04"/>
    </p:cViewPr>
  </p:sorterViewPr>
  <p:notesViewPr>
    <p:cSldViewPr>
      <p:cViewPr>
        <p:scale>
          <a:sx n="100" d="100"/>
          <a:sy n="100" d="100"/>
        </p:scale>
        <p:origin x="-576" y="-72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0" tIns="46510" rIns="93020" bIns="46510" numCol="1" anchor="t" anchorCtr="0" compatLnSpc="1">
            <a:prstTxWarp prst="textNoShape">
              <a:avLst/>
            </a:prstTxWarp>
          </a:bodyPr>
          <a:lstStyle>
            <a:lvl1pPr algn="l" defTabSz="930275" eaLnBrk="0" hangingPunct="0">
              <a:defRPr sz="1200" b="0">
                <a:effectLst/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2" y="0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0" tIns="46510" rIns="93020" bIns="46510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 b="0">
                <a:effectLst/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985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0" tIns="46510" rIns="93020" bIns="46510" numCol="1" anchor="b" anchorCtr="0" compatLnSpc="1">
            <a:prstTxWarp prst="textNoShape">
              <a:avLst/>
            </a:prstTxWarp>
          </a:bodyPr>
          <a:lstStyle>
            <a:lvl1pPr algn="l" defTabSz="930275" eaLnBrk="0" hangingPunct="0">
              <a:defRPr sz="1200" b="0">
                <a:effectLst/>
                <a:latin typeface="Times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2" y="9430985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0" tIns="46510" rIns="93020" bIns="46510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defRPr sz="1200" b="0">
                <a:effectLst/>
                <a:latin typeface="Times" pitchFamily="18" charset="0"/>
              </a:defRPr>
            </a:lvl1pPr>
          </a:lstStyle>
          <a:p>
            <a:pPr>
              <a:defRPr/>
            </a:pPr>
            <a:fld id="{3A18BFFC-075B-4768-AABA-0C355905C8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633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0" tIns="46510" rIns="93020" bIns="46510" numCol="1" anchor="t" anchorCtr="0" compatLnSpc="1">
            <a:prstTxWarp prst="textNoShape">
              <a:avLst/>
            </a:prstTxWarp>
          </a:bodyPr>
          <a:lstStyle>
            <a:lvl1pPr algn="l" defTabSz="930275">
              <a:defRPr sz="1200" b="0" baseline="-250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2" y="0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0" tIns="46510" rIns="93020" bIns="46510" numCol="1" anchor="t" anchorCtr="0" compatLnSpc="1">
            <a:prstTxWarp prst="textNoShape">
              <a:avLst/>
            </a:prstTxWarp>
          </a:bodyPr>
          <a:lstStyle>
            <a:lvl1pPr defTabSz="930275">
              <a:defRPr sz="1200" b="0" baseline="-250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768" y="4715493"/>
            <a:ext cx="4984139" cy="4465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0" tIns="46510" rIns="93020" bIns="46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985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0" tIns="46510" rIns="93020" bIns="46510" numCol="1" anchor="b" anchorCtr="0" compatLnSpc="1">
            <a:prstTxWarp prst="textNoShape">
              <a:avLst/>
            </a:prstTxWarp>
          </a:bodyPr>
          <a:lstStyle>
            <a:lvl1pPr algn="l" defTabSz="930275">
              <a:defRPr sz="1200" b="0" baseline="-25000">
                <a:effectLst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2" y="9430985"/>
            <a:ext cx="2945454" cy="49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0" tIns="46510" rIns="93020" bIns="46510" numCol="1" anchor="b" anchorCtr="0" compatLnSpc="1">
            <a:prstTxWarp prst="textNoShape">
              <a:avLst/>
            </a:prstTxWarp>
          </a:bodyPr>
          <a:lstStyle>
            <a:lvl1pPr defTabSz="930275">
              <a:defRPr sz="1200" b="0" baseline="-25000">
                <a:effectLst/>
              </a:defRPr>
            </a:lvl1pPr>
          </a:lstStyle>
          <a:p>
            <a:pPr>
              <a:defRPr/>
            </a:pPr>
            <a:fld id="{BF4B2097-0E93-4ABB-AB69-08AE24BF43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8062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0689F6-721D-4F80-99D1-8584DD82F9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0689F6-721D-4F80-99D1-8584DD82F968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0689F6-721D-4F80-99D1-8584DD82F968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0689F6-721D-4F80-99D1-8584DD82F968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0689F6-721D-4F80-99D1-8584DD82F968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0689F6-721D-4F80-99D1-8584DD82F968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0689F6-721D-4F80-99D1-8584DD82F968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0689F6-721D-4F80-99D1-8584DD82F968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0689F6-721D-4F80-99D1-8584DD82F968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0689F6-721D-4F80-99D1-8584DD82F968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0689F6-721D-4F80-99D1-8584DD82F968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0689F6-721D-4F80-99D1-8584DD82F968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0689F6-721D-4F80-99D1-8584DD82F968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0689F6-721D-4F80-99D1-8584DD82F968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0689F6-721D-4F80-99D1-8584DD82F968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0689F6-721D-4F80-99D1-8584DD82F968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0689F6-721D-4F80-99D1-8584DD82F968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0689F6-721D-4F80-99D1-8584DD82F968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0689F6-721D-4F80-99D1-8584DD82F968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0689F6-721D-4F80-99D1-8584DD82F96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0689F6-721D-4F80-99D1-8584DD82F968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0689F6-721D-4F80-99D1-8584DD82F968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 eaLnBrk="0" hangingPunct="0">
              <a:lnSpc>
                <a:spcPct val="82000"/>
              </a:lnSpc>
            </a:pPr>
            <a:endParaRPr lang="en-GB" sz="2600" b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Rectangle 44"/>
          <p:cNvSpPr>
            <a:spLocks noChangeArrowheads="1"/>
          </p:cNvSpPr>
          <p:nvPr userDrawn="1"/>
        </p:nvSpPr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69" name="Rectangle 45"/>
          <p:cNvSpPr>
            <a:spLocks noChangeArrowheads="1"/>
          </p:cNvSpPr>
          <p:nvPr userDrawn="1"/>
        </p:nvSpPr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76" name="Rectangle 52"/>
          <p:cNvSpPr>
            <a:spLocks noChangeArrowheads="1"/>
          </p:cNvSpPr>
          <p:nvPr userDrawn="1"/>
        </p:nvSpPr>
        <p:spPr bwMode="auto">
          <a:xfrm>
            <a:off x="26988" y="1052514"/>
            <a:ext cx="9144000" cy="578715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44" name="Rectangle 20"/>
          <p:cNvSpPr>
            <a:spLocks noChangeArrowheads="1"/>
          </p:cNvSpPr>
          <p:nvPr userDrawn="1"/>
        </p:nvSpPr>
        <p:spPr bwMode="auto">
          <a:xfrm rot="-5400000">
            <a:off x="-954348" y="5346440"/>
            <a:ext cx="2273821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defRPr/>
            </a:pPr>
            <a:r>
              <a:rPr lang="en-US" sz="1050" b="0" dirty="0">
                <a:latin typeface="Verdana" pitchFamily="34" charset="0"/>
              </a:rPr>
              <a:t>The University of Auckland</a:t>
            </a:r>
          </a:p>
        </p:txBody>
      </p:sp>
      <p:sp>
        <p:nvSpPr>
          <p:cNvPr id="1045" name="Rectangle 21"/>
          <p:cNvSpPr>
            <a:spLocks noChangeArrowheads="1"/>
          </p:cNvSpPr>
          <p:nvPr userDrawn="1"/>
        </p:nvSpPr>
        <p:spPr bwMode="auto">
          <a:xfrm rot="-5400000">
            <a:off x="-1464469" y="2399507"/>
            <a:ext cx="331311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 eaLnBrk="0" hangingPunct="0">
              <a:defRPr/>
            </a:pPr>
            <a:r>
              <a:rPr lang="en-US" sz="1050" b="0" dirty="0" smtClean="0">
                <a:latin typeface="Verdana" pitchFamily="34" charset="0"/>
              </a:rPr>
              <a:t>Electric</a:t>
            </a:r>
            <a:r>
              <a:rPr lang="en-US" sz="1050" b="0" baseline="0" dirty="0" smtClean="0">
                <a:latin typeface="Verdana" pitchFamily="34" charset="0"/>
              </a:rPr>
              <a:t> Power Optimization Centre</a:t>
            </a:r>
            <a:endParaRPr lang="en-US" sz="1050" b="0" dirty="0">
              <a:latin typeface="Verdana" pitchFamily="34" charset="0"/>
            </a:endParaRPr>
          </a:p>
        </p:txBody>
      </p:sp>
      <p:sp>
        <p:nvSpPr>
          <p:cNvPr id="1051" name="Line 27"/>
          <p:cNvSpPr>
            <a:spLocks noChangeShapeType="1"/>
          </p:cNvSpPr>
          <p:nvPr userDrawn="1"/>
        </p:nvSpPr>
        <p:spPr bwMode="auto">
          <a:xfrm>
            <a:off x="0" y="4221164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55" name="Line 31"/>
          <p:cNvSpPr>
            <a:spLocks noChangeShapeType="1"/>
          </p:cNvSpPr>
          <p:nvPr userDrawn="1"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57" name="Line 33"/>
          <p:cNvSpPr>
            <a:spLocks noChangeShapeType="1"/>
          </p:cNvSpPr>
          <p:nvPr userDrawn="1"/>
        </p:nvSpPr>
        <p:spPr bwMode="auto">
          <a:xfrm>
            <a:off x="365125" y="-3175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61" name="Line 37"/>
          <p:cNvSpPr>
            <a:spLocks noChangeShapeType="1"/>
          </p:cNvSpPr>
          <p:nvPr userDrawn="1"/>
        </p:nvSpPr>
        <p:spPr bwMode="auto">
          <a:xfrm>
            <a:off x="363538" y="1052513"/>
            <a:ext cx="8780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64" name="Line 40"/>
          <p:cNvSpPr>
            <a:spLocks noChangeShapeType="1"/>
          </p:cNvSpPr>
          <p:nvPr userDrawn="1"/>
        </p:nvSpPr>
        <p:spPr bwMode="auto">
          <a:xfrm flipV="1">
            <a:off x="0" y="1052513"/>
            <a:ext cx="303213" cy="3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65" name="Rectangle 41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66" name="Line 42"/>
          <p:cNvSpPr>
            <a:spLocks noChangeShapeType="1"/>
          </p:cNvSpPr>
          <p:nvPr userDrawn="1"/>
        </p:nvSpPr>
        <p:spPr bwMode="auto">
          <a:xfrm>
            <a:off x="0" y="1052513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38" name="Picture 57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813675" y="123825"/>
            <a:ext cx="1079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39553" y="6356350"/>
            <a:ext cx="83536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3DE69-0596-4BA7-B2DB-313D6DD26D36}" type="slidenum">
              <a:rPr lang="en-NZ" smtClean="0"/>
              <a:t>‹#›</a:t>
            </a:fld>
            <a:endParaRPr lang="en-N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24" r:id="rId2"/>
    <p:sldLayoutId id="2147483723" r:id="rId3"/>
    <p:sldLayoutId id="2147483722" r:id="rId4"/>
    <p:sldLayoutId id="2147483721" r:id="rId5"/>
    <p:sldLayoutId id="2147483720" r:id="rId6"/>
    <p:sldLayoutId id="2147483719" r:id="rId7"/>
    <p:sldLayoutId id="2147483718" r:id="rId8"/>
    <p:sldLayoutId id="2147483717" r:id="rId9"/>
    <p:sldLayoutId id="2147483716" r:id="rId10"/>
    <p:sldLayoutId id="2147483715" r:id="rId11"/>
    <p:sldLayoutId id="2147483714" r:id="rId1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lnSpc>
          <a:spcPct val="82000"/>
        </a:lnSpc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2000"/>
        </a:lnSpc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ct val="82000"/>
        </a:lnSpc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ct val="82000"/>
        </a:lnSpc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ct val="82000"/>
        </a:lnSpc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5pPr>
      <a:lvl6pPr marL="457200" algn="l" rtl="0" fontAlgn="base">
        <a:lnSpc>
          <a:spcPct val="82000"/>
        </a:lnSpc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6pPr>
      <a:lvl7pPr marL="914400" algn="l" rtl="0" fontAlgn="base">
        <a:lnSpc>
          <a:spcPct val="82000"/>
        </a:lnSpc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7pPr>
      <a:lvl8pPr marL="1371600" algn="l" rtl="0" fontAlgn="base">
        <a:lnSpc>
          <a:spcPct val="82000"/>
        </a:lnSpc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8pPr>
      <a:lvl9pPr marL="1828800" algn="l" rtl="0" fontAlgn="base">
        <a:lnSpc>
          <a:spcPct val="82000"/>
        </a:lnSpc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3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99"/>
        </a:buClr>
        <a:buFont typeface="Times" pitchFamily="18" charset="0"/>
        <a:buChar char="•"/>
        <a:defRPr sz="1500" i="1">
          <a:solidFill>
            <a:schemeClr val="tx2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990099"/>
        </a:buClr>
        <a:buChar char="–"/>
        <a:defRPr sz="1500">
          <a:solidFill>
            <a:schemeClr val="tx2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990099"/>
        </a:buClr>
        <a:buChar char="»"/>
        <a:defRPr sz="1500">
          <a:solidFill>
            <a:schemeClr val="tx2"/>
          </a:solidFill>
          <a:latin typeface="+mn-lt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lr>
          <a:srgbClr val="990099"/>
        </a:buClr>
        <a:buChar char="»"/>
        <a:defRPr sz="1500">
          <a:solidFill>
            <a:schemeClr val="tx2"/>
          </a:solidFill>
          <a:latin typeface="+mn-lt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lr>
          <a:srgbClr val="990099"/>
        </a:buClr>
        <a:buChar char="»"/>
        <a:defRPr sz="1500">
          <a:solidFill>
            <a:schemeClr val="tx2"/>
          </a:solidFill>
          <a:latin typeface="+mn-lt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lr>
          <a:srgbClr val="990099"/>
        </a:buClr>
        <a:buChar char="»"/>
        <a:defRPr sz="1500">
          <a:solidFill>
            <a:schemeClr val="tx2"/>
          </a:solidFill>
          <a:latin typeface="+mn-lt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lr>
          <a:srgbClr val="990099"/>
        </a:buClr>
        <a:buChar char="»"/>
        <a:defRPr sz="15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66"/>
            </a:gs>
            <a:gs pos="64999">
              <a:srgbClr val="F0EBD5"/>
            </a:gs>
            <a:gs pos="100000">
              <a:srgbClr val="D1C39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0"/>
          <p:cNvSpPr txBox="1">
            <a:spLocks noChangeArrowheads="1"/>
          </p:cNvSpPr>
          <p:nvPr/>
        </p:nvSpPr>
        <p:spPr bwMode="auto">
          <a:xfrm>
            <a:off x="1147478" y="1639115"/>
            <a:ext cx="719940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NZ" sz="3200" b="0" dirty="0"/>
              <a:t>Electricity markets, perfect </a:t>
            </a:r>
            <a:r>
              <a:rPr lang="en-NZ" sz="3200" b="0" dirty="0" smtClean="0"/>
              <a:t>competition</a:t>
            </a:r>
          </a:p>
          <a:p>
            <a:pPr algn="ctr"/>
            <a:r>
              <a:rPr lang="en-NZ" sz="3200" b="0" dirty="0" smtClean="0"/>
              <a:t> </a:t>
            </a:r>
            <a:r>
              <a:rPr lang="en-NZ" sz="3200" b="0" dirty="0"/>
              <a:t>and energy shortage risks</a:t>
            </a:r>
            <a:r>
              <a:rPr lang="en-GB" sz="3200" b="0" dirty="0" smtClean="0">
                <a:latin typeface="Verdana" pitchFamily="34" charset="0"/>
              </a:rPr>
              <a:t> </a:t>
            </a:r>
            <a:endParaRPr lang="en-GB" sz="3200" b="0" dirty="0">
              <a:effectLst/>
              <a:latin typeface="Verdana" pitchFamily="34" charset="0"/>
            </a:endParaRPr>
          </a:p>
        </p:txBody>
      </p:sp>
      <p:sp>
        <p:nvSpPr>
          <p:cNvPr id="3075" name="Text Box 21"/>
          <p:cNvSpPr txBox="1">
            <a:spLocks noChangeArrowheads="1"/>
          </p:cNvSpPr>
          <p:nvPr/>
        </p:nvSpPr>
        <p:spPr bwMode="auto">
          <a:xfrm>
            <a:off x="2197124" y="4221088"/>
            <a:ext cx="5183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0" dirty="0"/>
              <a:t>http://www.epoc.org.nz</a:t>
            </a:r>
          </a:p>
        </p:txBody>
      </p:sp>
      <p:sp>
        <p:nvSpPr>
          <p:cNvPr id="3076" name="Text Box 22"/>
          <p:cNvSpPr txBox="1">
            <a:spLocks noChangeArrowheads="1"/>
          </p:cNvSpPr>
          <p:nvPr/>
        </p:nvSpPr>
        <p:spPr bwMode="auto">
          <a:xfrm>
            <a:off x="2305813" y="3141663"/>
            <a:ext cx="496001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0" dirty="0"/>
              <a:t>Andy </a:t>
            </a:r>
            <a:r>
              <a:rPr lang="en-US" sz="2400" b="0" dirty="0" err="1" smtClean="0"/>
              <a:t>Philpott</a:t>
            </a:r>
            <a:endParaRPr lang="en-US" sz="2400" b="0" dirty="0" smtClean="0"/>
          </a:p>
          <a:p>
            <a:pPr algn="ctr"/>
            <a:r>
              <a:rPr lang="en-US" sz="2400" b="0" dirty="0" smtClean="0"/>
              <a:t>Electric Power Optimization Centre</a:t>
            </a:r>
          </a:p>
          <a:p>
            <a:pPr algn="ctr"/>
            <a:r>
              <a:rPr lang="en-US" sz="2400" b="0" dirty="0" smtClean="0"/>
              <a:t>University of Auckland</a:t>
            </a:r>
          </a:p>
          <a:p>
            <a:pPr algn="ctr"/>
            <a:endParaRPr lang="en-US" sz="2400" b="0" dirty="0" smtClean="0"/>
          </a:p>
          <a:p>
            <a:pPr algn="ctr"/>
            <a:endParaRPr lang="en-US" sz="2400" b="0" dirty="0" smtClean="0"/>
          </a:p>
          <a:p>
            <a:pPr algn="ctr"/>
            <a:r>
              <a:rPr lang="en-US" sz="2400" b="0" dirty="0" smtClean="0"/>
              <a:t> </a:t>
            </a:r>
          </a:p>
        </p:txBody>
      </p:sp>
      <p:pic>
        <p:nvPicPr>
          <p:cNvPr id="3077" name="Picture 5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188913"/>
            <a:ext cx="1079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37"/>
          <p:cNvSpPr>
            <a:spLocks noChangeShapeType="1"/>
          </p:cNvSpPr>
          <p:nvPr/>
        </p:nvSpPr>
        <p:spPr bwMode="auto">
          <a:xfrm>
            <a:off x="363538" y="1052513"/>
            <a:ext cx="8780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Line 33"/>
          <p:cNvSpPr>
            <a:spLocks noChangeShapeType="1"/>
          </p:cNvSpPr>
          <p:nvPr/>
        </p:nvSpPr>
        <p:spPr bwMode="auto">
          <a:xfrm>
            <a:off x="365125" y="-3175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Line 31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81" name="Rectangle 21"/>
          <p:cNvSpPr>
            <a:spLocks noChangeArrowheads="1"/>
          </p:cNvSpPr>
          <p:nvPr/>
        </p:nvSpPr>
        <p:spPr bwMode="auto">
          <a:xfrm rot="-5400000">
            <a:off x="-1464469" y="2399507"/>
            <a:ext cx="331311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en-US" sz="1200" b="0" dirty="0" smtClean="0">
                <a:latin typeface="Verdana" pitchFamily="34" charset="0"/>
              </a:rPr>
              <a:t>Electric Power Optimization Centre</a:t>
            </a:r>
            <a:endParaRPr lang="en-US" sz="1200" b="0" dirty="0">
              <a:latin typeface="Verdana" pitchFamily="34" charset="0"/>
            </a:endParaRPr>
          </a:p>
        </p:txBody>
      </p:sp>
      <p:sp>
        <p:nvSpPr>
          <p:cNvPr id="10" name="Line 42"/>
          <p:cNvSpPr>
            <a:spLocks noChangeShapeType="1"/>
          </p:cNvSpPr>
          <p:nvPr/>
        </p:nvSpPr>
        <p:spPr bwMode="auto">
          <a:xfrm>
            <a:off x="0" y="1052513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Line 27"/>
          <p:cNvSpPr>
            <a:spLocks noChangeShapeType="1"/>
          </p:cNvSpPr>
          <p:nvPr/>
        </p:nvSpPr>
        <p:spPr bwMode="auto">
          <a:xfrm>
            <a:off x="-3175" y="4365625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84" name="Rectangle 20"/>
          <p:cNvSpPr>
            <a:spLocks noChangeArrowheads="1"/>
          </p:cNvSpPr>
          <p:nvPr/>
        </p:nvSpPr>
        <p:spPr bwMode="auto">
          <a:xfrm rot="-5400000">
            <a:off x="-950912" y="5349875"/>
            <a:ext cx="22669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0" dirty="0">
                <a:latin typeface="Verdana" pitchFamily="34" charset="0"/>
              </a:rPr>
              <a:t>The University of Auckland</a:t>
            </a:r>
          </a:p>
        </p:txBody>
      </p:sp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1868985" y="4941168"/>
            <a:ext cx="584249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0" dirty="0" smtClean="0"/>
              <a:t>joint work with</a:t>
            </a:r>
          </a:p>
          <a:p>
            <a:pPr algn="ctr"/>
            <a:r>
              <a:rPr lang="en-US" sz="2400" b="0" dirty="0" err="1" smtClean="0"/>
              <a:t>Ziming</a:t>
            </a:r>
            <a:r>
              <a:rPr lang="en-US" sz="2400" b="0" dirty="0" smtClean="0"/>
              <a:t> Guan, Roger Wets, Michael Ferris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66"/>
            </a:gs>
            <a:gs pos="64999">
              <a:srgbClr val="F0EBD5"/>
            </a:gs>
            <a:gs pos="100000">
              <a:srgbClr val="D1C39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188913"/>
            <a:ext cx="1079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37"/>
          <p:cNvSpPr>
            <a:spLocks noChangeShapeType="1"/>
          </p:cNvSpPr>
          <p:nvPr/>
        </p:nvSpPr>
        <p:spPr bwMode="auto">
          <a:xfrm>
            <a:off x="363538" y="1052513"/>
            <a:ext cx="8780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Line 33"/>
          <p:cNvSpPr>
            <a:spLocks noChangeShapeType="1"/>
          </p:cNvSpPr>
          <p:nvPr/>
        </p:nvSpPr>
        <p:spPr bwMode="auto">
          <a:xfrm>
            <a:off x="365125" y="-3175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Line 31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Line 42"/>
          <p:cNvSpPr>
            <a:spLocks noChangeShapeType="1"/>
          </p:cNvSpPr>
          <p:nvPr/>
        </p:nvSpPr>
        <p:spPr bwMode="auto">
          <a:xfrm>
            <a:off x="0" y="1052513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Line 27"/>
          <p:cNvSpPr>
            <a:spLocks noChangeShapeType="1"/>
          </p:cNvSpPr>
          <p:nvPr/>
        </p:nvSpPr>
        <p:spPr bwMode="auto">
          <a:xfrm>
            <a:off x="-3175" y="4365625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-36512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0" dirty="0" smtClean="0">
                <a:solidFill>
                  <a:schemeClr val="tx1"/>
                </a:solidFill>
              </a:rPr>
              <a:t>Additional annual fuel cost in market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2204864"/>
            <a:ext cx="8544632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676349" y="1258590"/>
            <a:ext cx="68484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Total fuel cost = (NZ)$400-$500 million per annum  (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est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676349" y="1622128"/>
            <a:ext cx="77120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Total wholesale electricity sales = (NZ)$3 billion per annum (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est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 rot="-5400000">
            <a:off x="-1464469" y="2399507"/>
            <a:ext cx="331311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en-US" sz="1200" b="0" dirty="0" smtClean="0">
                <a:latin typeface="Verdana" pitchFamily="34" charset="0"/>
              </a:rPr>
              <a:t>Electric Power Optimization Centre</a:t>
            </a:r>
            <a:endParaRPr lang="en-US" sz="1200" b="0" dirty="0">
              <a:latin typeface="Verdana" pitchFamily="34" charset="0"/>
            </a:endParaRP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 rot="-5400000">
            <a:off x="-950912" y="5349875"/>
            <a:ext cx="22669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0" dirty="0">
                <a:latin typeface="Verdana" pitchFamily="34" charset="0"/>
              </a:rPr>
              <a:t>The University of Auckland</a:t>
            </a:r>
          </a:p>
        </p:txBody>
      </p:sp>
    </p:spTree>
    <p:extLst>
      <p:ext uri="{BB962C8B-B14F-4D97-AF65-F5344CB8AC3E}">
        <p14:creationId xmlns:p14="http://schemas.microsoft.com/office/powerpoint/2010/main" val="199127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66"/>
            </a:gs>
            <a:gs pos="64999">
              <a:srgbClr val="F0EBD5"/>
            </a:gs>
            <a:gs pos="100000">
              <a:srgbClr val="D1C39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188913"/>
            <a:ext cx="1079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37"/>
          <p:cNvSpPr>
            <a:spLocks noChangeShapeType="1"/>
          </p:cNvSpPr>
          <p:nvPr/>
        </p:nvSpPr>
        <p:spPr bwMode="auto">
          <a:xfrm>
            <a:off x="363538" y="1052513"/>
            <a:ext cx="8780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Line 33"/>
          <p:cNvSpPr>
            <a:spLocks noChangeShapeType="1"/>
          </p:cNvSpPr>
          <p:nvPr/>
        </p:nvSpPr>
        <p:spPr bwMode="auto">
          <a:xfrm>
            <a:off x="365125" y="-3175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Line 31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Line 42"/>
          <p:cNvSpPr>
            <a:spLocks noChangeShapeType="1"/>
          </p:cNvSpPr>
          <p:nvPr/>
        </p:nvSpPr>
        <p:spPr bwMode="auto">
          <a:xfrm>
            <a:off x="0" y="1052513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Line 27"/>
          <p:cNvSpPr>
            <a:spLocks noChangeShapeType="1"/>
          </p:cNvSpPr>
          <p:nvPr/>
        </p:nvSpPr>
        <p:spPr bwMode="auto">
          <a:xfrm>
            <a:off x="-3175" y="4365625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-36512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0" dirty="0" smtClean="0">
                <a:solidFill>
                  <a:schemeClr val="tx1"/>
                </a:solidFill>
              </a:rPr>
              <a:t>South Island prices over 2005 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60" y="1340403"/>
            <a:ext cx="8028384" cy="4946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21"/>
          <p:cNvSpPr>
            <a:spLocks noChangeArrowheads="1"/>
          </p:cNvSpPr>
          <p:nvPr/>
        </p:nvSpPr>
        <p:spPr bwMode="auto">
          <a:xfrm rot="-5400000">
            <a:off x="-1464469" y="2399507"/>
            <a:ext cx="331311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en-US" sz="1200" b="0" dirty="0" smtClean="0">
                <a:latin typeface="Verdana" pitchFamily="34" charset="0"/>
              </a:rPr>
              <a:t>Electric Power Optimization Centre</a:t>
            </a:r>
            <a:endParaRPr lang="en-US" sz="1200" b="0" dirty="0">
              <a:latin typeface="Verdana" pitchFamily="34" charset="0"/>
            </a:endParaRPr>
          </a:p>
        </p:txBody>
      </p:sp>
      <p:sp>
        <p:nvSpPr>
          <p:cNvPr id="14" name="Rectangle 20"/>
          <p:cNvSpPr>
            <a:spLocks noChangeArrowheads="1"/>
          </p:cNvSpPr>
          <p:nvPr/>
        </p:nvSpPr>
        <p:spPr bwMode="auto">
          <a:xfrm rot="-5400000">
            <a:off x="-950912" y="5349875"/>
            <a:ext cx="22669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0" dirty="0">
                <a:latin typeface="Verdana" pitchFamily="34" charset="0"/>
              </a:rPr>
              <a:t>The University of Auckland</a:t>
            </a:r>
          </a:p>
        </p:txBody>
      </p:sp>
    </p:spTree>
    <p:extLst>
      <p:ext uri="{BB962C8B-B14F-4D97-AF65-F5344CB8AC3E}">
        <p14:creationId xmlns:p14="http://schemas.microsoft.com/office/powerpoint/2010/main" val="362682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66"/>
            </a:gs>
            <a:gs pos="64999">
              <a:srgbClr val="F0EBD5"/>
            </a:gs>
            <a:gs pos="100000">
              <a:srgbClr val="D1C39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188913"/>
            <a:ext cx="1079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37"/>
          <p:cNvSpPr>
            <a:spLocks noChangeShapeType="1"/>
          </p:cNvSpPr>
          <p:nvPr/>
        </p:nvSpPr>
        <p:spPr bwMode="auto">
          <a:xfrm>
            <a:off x="363538" y="1052513"/>
            <a:ext cx="8780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Line 33"/>
          <p:cNvSpPr>
            <a:spLocks noChangeShapeType="1"/>
          </p:cNvSpPr>
          <p:nvPr/>
        </p:nvSpPr>
        <p:spPr bwMode="auto">
          <a:xfrm>
            <a:off x="365125" y="-3175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Line 31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Line 42"/>
          <p:cNvSpPr>
            <a:spLocks noChangeShapeType="1"/>
          </p:cNvSpPr>
          <p:nvPr/>
        </p:nvSpPr>
        <p:spPr bwMode="auto">
          <a:xfrm>
            <a:off x="0" y="1052513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Line 27"/>
          <p:cNvSpPr>
            <a:spLocks noChangeShapeType="1"/>
          </p:cNvSpPr>
          <p:nvPr/>
        </p:nvSpPr>
        <p:spPr bwMode="auto">
          <a:xfrm>
            <a:off x="-3175" y="4365625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-36512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0" dirty="0" smtClean="0">
                <a:solidFill>
                  <a:schemeClr val="tx1"/>
                </a:solidFill>
              </a:rPr>
              <a:t>South Island prices over 2008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37" t="496" r="11572" b="-496"/>
          <a:stretch/>
        </p:blipFill>
        <p:spPr bwMode="auto">
          <a:xfrm>
            <a:off x="541747" y="1392555"/>
            <a:ext cx="8424044" cy="4903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21"/>
          <p:cNvSpPr>
            <a:spLocks noChangeArrowheads="1"/>
          </p:cNvSpPr>
          <p:nvPr/>
        </p:nvSpPr>
        <p:spPr bwMode="auto">
          <a:xfrm rot="-5400000">
            <a:off x="-1464469" y="2399507"/>
            <a:ext cx="331311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en-US" sz="1200" b="0" dirty="0" smtClean="0">
                <a:latin typeface="Verdana" pitchFamily="34" charset="0"/>
              </a:rPr>
              <a:t>Electric Power Optimization Centre</a:t>
            </a:r>
            <a:endParaRPr lang="en-US" sz="1200" b="0" dirty="0">
              <a:latin typeface="Verdana" pitchFamily="34" charset="0"/>
            </a:endParaRPr>
          </a:p>
        </p:txBody>
      </p:sp>
      <p:sp>
        <p:nvSpPr>
          <p:cNvPr id="14" name="Rectangle 20"/>
          <p:cNvSpPr>
            <a:spLocks noChangeArrowheads="1"/>
          </p:cNvSpPr>
          <p:nvPr/>
        </p:nvSpPr>
        <p:spPr bwMode="auto">
          <a:xfrm rot="-5400000">
            <a:off x="-950912" y="5349875"/>
            <a:ext cx="22669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0" dirty="0">
                <a:latin typeface="Verdana" pitchFamily="34" charset="0"/>
              </a:rPr>
              <a:t>The University of Auckland</a:t>
            </a:r>
          </a:p>
        </p:txBody>
      </p:sp>
    </p:spTree>
    <p:extLst>
      <p:ext uri="{BB962C8B-B14F-4D97-AF65-F5344CB8AC3E}">
        <p14:creationId xmlns:p14="http://schemas.microsoft.com/office/powerpoint/2010/main" val="20955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66"/>
            </a:gs>
            <a:gs pos="64999">
              <a:srgbClr val="F0EBD5"/>
            </a:gs>
            <a:gs pos="100000">
              <a:srgbClr val="D1C39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188913"/>
            <a:ext cx="1079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37"/>
          <p:cNvSpPr>
            <a:spLocks noChangeShapeType="1"/>
          </p:cNvSpPr>
          <p:nvPr/>
        </p:nvSpPr>
        <p:spPr bwMode="auto">
          <a:xfrm>
            <a:off x="363538" y="1052513"/>
            <a:ext cx="8780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Line 33"/>
          <p:cNvSpPr>
            <a:spLocks noChangeShapeType="1"/>
          </p:cNvSpPr>
          <p:nvPr/>
        </p:nvSpPr>
        <p:spPr bwMode="auto">
          <a:xfrm>
            <a:off x="365125" y="-3175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Line 31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Line 42"/>
          <p:cNvSpPr>
            <a:spLocks noChangeShapeType="1"/>
          </p:cNvSpPr>
          <p:nvPr/>
        </p:nvSpPr>
        <p:spPr bwMode="auto">
          <a:xfrm>
            <a:off x="0" y="1052513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Line 27"/>
          <p:cNvSpPr>
            <a:spLocks noChangeShapeType="1"/>
          </p:cNvSpPr>
          <p:nvPr/>
        </p:nvSpPr>
        <p:spPr bwMode="auto">
          <a:xfrm>
            <a:off x="-3175" y="4365625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-36512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0" dirty="0" smtClean="0">
                <a:solidFill>
                  <a:schemeClr val="tx1"/>
                </a:solidFill>
              </a:rPr>
              <a:t>Historical </a:t>
            </a:r>
            <a:r>
              <a:rPr lang="en-US" sz="3200" b="0" dirty="0" err="1" smtClean="0">
                <a:solidFill>
                  <a:schemeClr val="tx1"/>
                </a:solidFill>
              </a:rPr>
              <a:t>vs</a:t>
            </a:r>
            <a:r>
              <a:rPr lang="en-US" sz="3200" b="0" dirty="0" smtClean="0">
                <a:solidFill>
                  <a:schemeClr val="tx1"/>
                </a:solidFill>
              </a:rPr>
              <a:t> centrally planned storage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432"/>
          <a:stretch/>
        </p:blipFill>
        <p:spPr bwMode="auto">
          <a:xfrm>
            <a:off x="539552" y="1152128"/>
            <a:ext cx="8352036" cy="5589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19672" y="5857854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 smtClean="0"/>
              <a:t>2005</a:t>
            </a:r>
            <a:endParaRPr lang="en-NZ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2923969" y="5860345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 smtClean="0"/>
              <a:t>2006</a:t>
            </a:r>
            <a:endParaRPr lang="en-NZ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4220113" y="5862836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 smtClean="0"/>
              <a:t>2007</a:t>
            </a:r>
            <a:endParaRPr lang="en-NZ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5516257" y="5857854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 smtClean="0"/>
              <a:t>2008</a:t>
            </a:r>
            <a:endParaRPr lang="en-NZ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6812401" y="5867818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 smtClean="0"/>
              <a:t>2009</a:t>
            </a:r>
            <a:endParaRPr lang="en-NZ" sz="1600" dirty="0"/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 rot="-5400000">
            <a:off x="-1464469" y="2399507"/>
            <a:ext cx="331311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en-US" sz="1200" b="0" dirty="0" smtClean="0">
                <a:latin typeface="Verdana" pitchFamily="34" charset="0"/>
              </a:rPr>
              <a:t>Electric Power Optimization Centre</a:t>
            </a:r>
            <a:endParaRPr lang="en-US" sz="1200" b="0" dirty="0">
              <a:latin typeface="Verdana" pitchFamily="34" charset="0"/>
            </a:endParaRP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 rot="-5400000">
            <a:off x="-950912" y="5349875"/>
            <a:ext cx="22669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0" dirty="0">
                <a:latin typeface="Verdana" pitchFamily="34" charset="0"/>
              </a:rPr>
              <a:t>The University of Auckland</a:t>
            </a:r>
          </a:p>
        </p:txBody>
      </p:sp>
    </p:spTree>
    <p:extLst>
      <p:ext uri="{BB962C8B-B14F-4D97-AF65-F5344CB8AC3E}">
        <p14:creationId xmlns:p14="http://schemas.microsoft.com/office/powerpoint/2010/main" val="178966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66"/>
            </a:gs>
            <a:gs pos="64999">
              <a:srgbClr val="F0EBD5"/>
            </a:gs>
            <a:gs pos="100000">
              <a:srgbClr val="D1C39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188913"/>
            <a:ext cx="1079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37"/>
          <p:cNvSpPr>
            <a:spLocks noChangeShapeType="1"/>
          </p:cNvSpPr>
          <p:nvPr/>
        </p:nvSpPr>
        <p:spPr bwMode="auto">
          <a:xfrm>
            <a:off x="363538" y="1052513"/>
            <a:ext cx="8780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Line 33"/>
          <p:cNvSpPr>
            <a:spLocks noChangeShapeType="1"/>
          </p:cNvSpPr>
          <p:nvPr/>
        </p:nvSpPr>
        <p:spPr bwMode="auto">
          <a:xfrm>
            <a:off x="365125" y="-3175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Line 31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81" name="Rectangle 21"/>
          <p:cNvSpPr>
            <a:spLocks noChangeArrowheads="1"/>
          </p:cNvSpPr>
          <p:nvPr/>
        </p:nvSpPr>
        <p:spPr bwMode="auto">
          <a:xfrm rot="-5400000">
            <a:off x="-1464469" y="2399507"/>
            <a:ext cx="331311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en-US" sz="1100" b="0" dirty="0">
                <a:latin typeface="Verdana" pitchFamily="34" charset="0"/>
              </a:rPr>
              <a:t>Department of Engineering Science</a:t>
            </a:r>
          </a:p>
        </p:txBody>
      </p:sp>
      <p:sp>
        <p:nvSpPr>
          <p:cNvPr id="10" name="Line 42"/>
          <p:cNvSpPr>
            <a:spLocks noChangeShapeType="1"/>
          </p:cNvSpPr>
          <p:nvPr/>
        </p:nvSpPr>
        <p:spPr bwMode="auto">
          <a:xfrm>
            <a:off x="0" y="1052513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Line 27"/>
          <p:cNvSpPr>
            <a:spLocks noChangeShapeType="1"/>
          </p:cNvSpPr>
          <p:nvPr/>
        </p:nvSpPr>
        <p:spPr bwMode="auto">
          <a:xfrm>
            <a:off x="-3175" y="4365625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84" name="Rectangle 20"/>
          <p:cNvSpPr>
            <a:spLocks noChangeArrowheads="1"/>
          </p:cNvSpPr>
          <p:nvPr/>
        </p:nvSpPr>
        <p:spPr bwMode="auto">
          <a:xfrm rot="-5400000">
            <a:off x="-950912" y="5349875"/>
            <a:ext cx="22669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100" b="0" dirty="0">
                <a:latin typeface="Verdana" pitchFamily="34" charset="0"/>
              </a:rPr>
              <a:t>The University of Auckland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-36512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0" dirty="0" smtClean="0">
                <a:solidFill>
                  <a:schemeClr val="tx1"/>
                </a:solidFill>
              </a:rPr>
              <a:t>Measuring risk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491269" y="1241063"/>
            <a:ext cx="8459415" cy="4968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99"/>
              </a:buClr>
              <a:buFont typeface="Times" pitchFamily="18" charset="0"/>
              <a:buChar char="•"/>
              <a:defRPr sz="1500" i="1">
                <a:solidFill>
                  <a:schemeClr val="tx2"/>
                </a:solidFill>
                <a:latin typeface="+mn-lt"/>
              </a:defRPr>
            </a:lvl3pPr>
            <a:lvl4pPr marL="1562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99"/>
              </a:buClr>
              <a:buChar char="–"/>
              <a:defRPr sz="1500">
                <a:solidFill>
                  <a:schemeClr val="tx2"/>
                </a:solidFill>
                <a:latin typeface="+mn-lt"/>
              </a:defRPr>
            </a:lvl4pPr>
            <a:lvl5pPr marL="1981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99"/>
              </a:buClr>
              <a:buChar char="»"/>
              <a:defRPr sz="1500">
                <a:solidFill>
                  <a:schemeClr val="tx2"/>
                </a:solidFill>
                <a:latin typeface="+mn-lt"/>
              </a:defRPr>
            </a:lvl5pPr>
            <a:lvl6pPr marL="2438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0099"/>
              </a:buClr>
              <a:buChar char="»"/>
              <a:defRPr sz="1500">
                <a:solidFill>
                  <a:schemeClr val="tx2"/>
                </a:solidFill>
                <a:latin typeface="+mn-lt"/>
              </a:defRPr>
            </a:lvl6pPr>
            <a:lvl7pPr marL="2895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0099"/>
              </a:buClr>
              <a:buChar char="»"/>
              <a:defRPr sz="1500">
                <a:solidFill>
                  <a:schemeClr val="tx2"/>
                </a:solidFill>
                <a:latin typeface="+mn-lt"/>
              </a:defRPr>
            </a:lvl7pPr>
            <a:lvl8pPr marL="3352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0099"/>
              </a:buClr>
              <a:buChar char="»"/>
              <a:defRPr sz="1500">
                <a:solidFill>
                  <a:schemeClr val="tx2"/>
                </a:solidFill>
                <a:latin typeface="+mn-lt"/>
              </a:defRPr>
            </a:lvl8pPr>
            <a:lvl9pPr marL="3810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0099"/>
              </a:buClr>
              <a:buChar char="»"/>
              <a:defRPr sz="1500">
                <a:solidFill>
                  <a:schemeClr val="tx2"/>
                </a:solidFill>
                <a:latin typeface="+mn-lt"/>
              </a:defRPr>
            </a:lvl9pPr>
          </a:lstStyle>
          <a:p>
            <a:pPr marL="0" indent="0">
              <a:buSzPts val="2400"/>
              <a:buNone/>
            </a:pPr>
            <a:r>
              <a:rPr lang="en-US" sz="2400" b="0" dirty="0" smtClean="0">
                <a:latin typeface="Verdana" pitchFamily="34" charset="0"/>
              </a:rPr>
              <a:t>The system in each stage minimizes its fuel cost in the current week plus a </a:t>
            </a:r>
            <a:r>
              <a:rPr lang="en-US" sz="2400" b="0" dirty="0" smtClean="0">
                <a:solidFill>
                  <a:srgbClr val="FF0000"/>
                </a:solidFill>
                <a:latin typeface="Verdana" pitchFamily="34" charset="0"/>
              </a:rPr>
              <a:t>measure of the future risk</a:t>
            </a:r>
            <a:r>
              <a:rPr lang="en-US" sz="2400" b="0" dirty="0" smtClean="0">
                <a:latin typeface="Verdana" pitchFamily="34" charset="0"/>
              </a:rPr>
              <a:t>.(Shapiro, 2011; </a:t>
            </a:r>
            <a:r>
              <a:rPr lang="en-US" sz="2400" b="0" dirty="0" err="1" smtClean="0">
                <a:latin typeface="Verdana" pitchFamily="34" charset="0"/>
              </a:rPr>
              <a:t>Philpott</a:t>
            </a:r>
            <a:r>
              <a:rPr lang="en-US" sz="2400" b="0" dirty="0" smtClean="0">
                <a:latin typeface="Verdana" pitchFamily="34" charset="0"/>
              </a:rPr>
              <a:t> &amp; de Matos, 2011)</a:t>
            </a:r>
          </a:p>
          <a:p>
            <a:pPr marL="0" indent="0">
              <a:buSzPts val="2400"/>
              <a:buNone/>
            </a:pPr>
            <a:r>
              <a:rPr lang="en-US" sz="2400" b="0" dirty="0" smtClean="0">
                <a:latin typeface="Verdana" pitchFamily="34" charset="0"/>
              </a:rPr>
              <a:t> </a:t>
            </a:r>
            <a:endParaRPr lang="en-US" sz="2400" b="0" dirty="0">
              <a:latin typeface="Verdana" pitchFamily="34" charset="0"/>
            </a:endParaRPr>
          </a:p>
          <a:p>
            <a:pPr marL="0" indent="0">
              <a:buSzPts val="2400"/>
              <a:buNone/>
            </a:pPr>
            <a:r>
              <a:rPr lang="en-US" sz="2400" b="0" dirty="0" smtClean="0">
                <a:latin typeface="Verdana" pitchFamily="34" charset="0"/>
              </a:rPr>
              <a:t>For two stages (next week’s cost is Z) this measure is:</a:t>
            </a:r>
          </a:p>
          <a:p>
            <a:pPr marL="0" indent="0">
              <a:buSzPts val="2400"/>
              <a:buNone/>
            </a:pPr>
            <a:endParaRPr lang="en-US" sz="2400" b="0" dirty="0">
              <a:latin typeface="Verdana" pitchFamily="34" charset="0"/>
            </a:endParaRPr>
          </a:p>
          <a:p>
            <a:pPr marL="0" indent="0" algn="ctr">
              <a:buSzPts val="2400"/>
              <a:buNone/>
            </a:pPr>
            <a:r>
              <a:rPr lang="en-US" sz="2400" b="0" dirty="0" smtClean="0">
                <a:latin typeface="Symbol" pitchFamily="18" charset="2"/>
              </a:rPr>
              <a:t>r</a:t>
            </a:r>
            <a:r>
              <a:rPr lang="en-US" sz="2400" b="0" dirty="0" smtClean="0">
                <a:latin typeface="Verdana" pitchFamily="34" charset="0"/>
              </a:rPr>
              <a:t>(Z) =</a:t>
            </a:r>
            <a:r>
              <a:rPr lang="en-US" sz="2400" b="0" dirty="0" smtClean="0">
                <a:latin typeface="Symbol" pitchFamily="18" charset="2"/>
              </a:rPr>
              <a:t> </a:t>
            </a:r>
            <a:r>
              <a:rPr lang="en-US" sz="2400" b="0" dirty="0" smtClean="0">
                <a:latin typeface="Verdana" pitchFamily="34" charset="0"/>
              </a:rPr>
              <a:t>(1-</a:t>
            </a:r>
            <a:r>
              <a:rPr lang="en-US" sz="2400" b="0" dirty="0" smtClean="0">
                <a:latin typeface="Symbol" pitchFamily="18" charset="2"/>
              </a:rPr>
              <a:t>l</a:t>
            </a:r>
            <a:r>
              <a:rPr lang="en-US" sz="2400" b="0" dirty="0" smtClean="0">
                <a:latin typeface="Verdana" pitchFamily="34" charset="0"/>
              </a:rPr>
              <a:t>)E[Z] + </a:t>
            </a:r>
            <a:r>
              <a:rPr lang="en-US" sz="2400" b="0" dirty="0" smtClean="0">
                <a:latin typeface="Symbol" pitchFamily="18" charset="2"/>
              </a:rPr>
              <a:t>l</a:t>
            </a:r>
            <a:r>
              <a:rPr lang="en-US" sz="2400" b="0" dirty="0" smtClean="0">
                <a:latin typeface="Verdana" pitchFamily="34" charset="0"/>
              </a:rPr>
              <a:t>CVaR</a:t>
            </a:r>
            <a:r>
              <a:rPr lang="en-US" sz="2400" b="0" baseline="-25000" dirty="0" smtClean="0">
                <a:latin typeface="Symbol" pitchFamily="18" charset="2"/>
              </a:rPr>
              <a:t>1-a</a:t>
            </a:r>
            <a:r>
              <a:rPr lang="en-US" sz="2400" b="0" dirty="0" smtClean="0">
                <a:latin typeface="Verdana" pitchFamily="34" charset="0"/>
              </a:rPr>
              <a:t>[Z</a:t>
            </a:r>
            <a:r>
              <a:rPr lang="en-US" sz="2400" b="0" dirty="0">
                <a:latin typeface="Verdana" pitchFamily="34" charset="0"/>
              </a:rPr>
              <a:t>]</a:t>
            </a:r>
            <a:endParaRPr lang="en-US" sz="2400" b="0" dirty="0" smtClean="0">
              <a:latin typeface="Verdana" pitchFamily="34" charset="0"/>
            </a:endParaRPr>
          </a:p>
          <a:p>
            <a:pPr marL="0" indent="0">
              <a:buSzPts val="2400"/>
              <a:buNone/>
            </a:pPr>
            <a:endParaRPr lang="en-US" sz="2400" dirty="0">
              <a:latin typeface="Verdana" pitchFamily="34" charset="0"/>
            </a:endParaRPr>
          </a:p>
          <a:p>
            <a:pPr marL="0" indent="0">
              <a:buSzPts val="2400"/>
              <a:buNone/>
            </a:pPr>
            <a:r>
              <a:rPr lang="en-US" sz="2400" b="0" dirty="0">
                <a:latin typeface="Verdana" pitchFamily="34" charset="0"/>
              </a:rPr>
              <a:t>for some </a:t>
            </a:r>
            <a:r>
              <a:rPr lang="en-US" sz="2400" b="0" dirty="0">
                <a:latin typeface="Symbol" pitchFamily="18" charset="2"/>
              </a:rPr>
              <a:t>l</a:t>
            </a:r>
            <a:r>
              <a:rPr lang="en-US" sz="2400" b="0" dirty="0">
                <a:latin typeface="Verdana" pitchFamily="34" charset="0"/>
              </a:rPr>
              <a:t> between 0 and </a:t>
            </a:r>
            <a:r>
              <a:rPr lang="en-US" sz="2400" b="0" dirty="0" smtClean="0">
                <a:latin typeface="Verdana" pitchFamily="34" charset="0"/>
              </a:rPr>
              <a:t>1</a:t>
            </a:r>
            <a:endParaRPr lang="en-US" sz="2400" b="0" dirty="0">
              <a:latin typeface="Verdana" pitchFamily="34" charset="0"/>
            </a:endParaRPr>
          </a:p>
          <a:p>
            <a:pPr marL="0" indent="0">
              <a:buSzPts val="2400"/>
              <a:buNone/>
            </a:pPr>
            <a:endParaRPr lang="en-US" sz="2000" b="0" dirty="0" smtClean="0">
              <a:latin typeface="Verdana" pitchFamily="34" charset="0"/>
            </a:endParaRPr>
          </a:p>
          <a:p>
            <a:pPr marL="0" indent="0">
              <a:buSzPts val="2400"/>
              <a:buNone/>
            </a:pPr>
            <a:endParaRPr lang="en-US" sz="2000" b="0" dirty="0" smtClean="0">
              <a:latin typeface="Verdana" pitchFamily="34" charset="0"/>
            </a:endParaRPr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 rot="-5400000">
            <a:off x="-1312069" y="2551907"/>
            <a:ext cx="331311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en-US" sz="1200" b="0" dirty="0" smtClean="0">
                <a:latin typeface="Verdana" pitchFamily="34" charset="0"/>
              </a:rPr>
              <a:t>Electric Power Optimization Centre</a:t>
            </a:r>
            <a:endParaRPr lang="en-US" sz="1200" b="0" dirty="0">
              <a:latin typeface="Verdana" pitchFamily="34" charset="0"/>
            </a:endParaRP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 rot="-5400000">
            <a:off x="-798512" y="5502275"/>
            <a:ext cx="22669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0" dirty="0">
                <a:latin typeface="Verdana" pitchFamily="34" charset="0"/>
              </a:rPr>
              <a:t>The University of Auckland</a:t>
            </a:r>
          </a:p>
        </p:txBody>
      </p:sp>
    </p:spTree>
    <p:extLst>
      <p:ext uri="{BB962C8B-B14F-4D97-AF65-F5344CB8AC3E}">
        <p14:creationId xmlns:p14="http://schemas.microsoft.com/office/powerpoint/2010/main" val="60114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66"/>
            </a:gs>
            <a:gs pos="64999">
              <a:srgbClr val="F0EBD5"/>
            </a:gs>
            <a:gs pos="100000">
              <a:srgbClr val="D1C39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188913"/>
            <a:ext cx="1079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37"/>
          <p:cNvSpPr>
            <a:spLocks noChangeShapeType="1"/>
          </p:cNvSpPr>
          <p:nvPr/>
        </p:nvSpPr>
        <p:spPr bwMode="auto">
          <a:xfrm>
            <a:off x="363538" y="1052513"/>
            <a:ext cx="8780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Line 33"/>
          <p:cNvSpPr>
            <a:spLocks noChangeShapeType="1"/>
          </p:cNvSpPr>
          <p:nvPr/>
        </p:nvSpPr>
        <p:spPr bwMode="auto">
          <a:xfrm>
            <a:off x="365125" y="-3175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Line 31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Line 42"/>
          <p:cNvSpPr>
            <a:spLocks noChangeShapeType="1"/>
          </p:cNvSpPr>
          <p:nvPr/>
        </p:nvSpPr>
        <p:spPr bwMode="auto">
          <a:xfrm>
            <a:off x="0" y="1052513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Line 27"/>
          <p:cNvSpPr>
            <a:spLocks noChangeShapeType="1"/>
          </p:cNvSpPr>
          <p:nvPr/>
        </p:nvSpPr>
        <p:spPr bwMode="auto">
          <a:xfrm>
            <a:off x="-3175" y="4365625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-36512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0" dirty="0" smtClean="0">
                <a:solidFill>
                  <a:schemeClr val="tx1"/>
                </a:solidFill>
              </a:rPr>
              <a:t>Value at risk </a:t>
            </a:r>
            <a:r>
              <a:rPr lang="en-US" sz="3200" b="0" dirty="0" smtClean="0">
                <a:solidFill>
                  <a:schemeClr val="tx1"/>
                </a:solidFill>
                <a:latin typeface="Verdana" pitchFamily="34" charset="0"/>
              </a:rPr>
              <a:t>VaR</a:t>
            </a:r>
            <a:r>
              <a:rPr lang="en-US" sz="3200" b="0" baseline="-25000" dirty="0" smtClean="0">
                <a:solidFill>
                  <a:schemeClr val="tx1"/>
                </a:solidFill>
                <a:latin typeface="Symbol" pitchFamily="18" charset="2"/>
              </a:rPr>
              <a:t>1-a</a:t>
            </a:r>
            <a:r>
              <a:rPr lang="en-US" sz="3200" b="0" dirty="0" smtClean="0">
                <a:solidFill>
                  <a:schemeClr val="tx1"/>
                </a:solidFill>
                <a:latin typeface="Verdana" pitchFamily="34" charset="0"/>
              </a:rPr>
              <a:t>[Z]</a:t>
            </a:r>
            <a:endParaRPr lang="en-US" sz="3200" b="0" dirty="0" smtClean="0">
              <a:solidFill>
                <a:schemeClr val="tx1"/>
              </a:solidFill>
            </a:endParaRPr>
          </a:p>
        </p:txBody>
      </p:sp>
      <p:pic>
        <p:nvPicPr>
          <p:cNvPr id="5149" name="Picture 29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078"/>
          <a:stretch/>
        </p:blipFill>
        <p:spPr bwMode="auto">
          <a:xfrm>
            <a:off x="672024" y="1196752"/>
            <a:ext cx="7932424" cy="547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5" name="TextBox 20514"/>
          <p:cNvSpPr txBox="1"/>
          <p:nvPr/>
        </p:nvSpPr>
        <p:spPr>
          <a:xfrm>
            <a:off x="1907704" y="5649871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b="0" dirty="0" smtClean="0">
                <a:latin typeface="Verdana" pitchFamily="34" charset="0"/>
              </a:rPr>
              <a:t>VaR</a:t>
            </a:r>
            <a:r>
              <a:rPr lang="en-NZ" sz="3200" b="0" baseline="-25000" dirty="0" smtClean="0">
                <a:latin typeface="Verdana" pitchFamily="34" charset="0"/>
              </a:rPr>
              <a:t>0.95 </a:t>
            </a:r>
            <a:r>
              <a:rPr lang="en-NZ" sz="3200" b="0" dirty="0" smtClean="0">
                <a:latin typeface="Verdana" pitchFamily="34" charset="0"/>
              </a:rPr>
              <a:t>=  150</a:t>
            </a:r>
            <a:endParaRPr lang="en-NZ" sz="3200" b="0" dirty="0">
              <a:latin typeface="Verdana" pitchFamily="34" charset="0"/>
            </a:endParaRPr>
          </a:p>
        </p:txBody>
      </p:sp>
      <p:cxnSp>
        <p:nvCxnSpPr>
          <p:cNvPr id="20518" name="Straight Arrow Connector 20517"/>
          <p:cNvCxnSpPr/>
          <p:nvPr/>
        </p:nvCxnSpPr>
        <p:spPr bwMode="auto">
          <a:xfrm flipV="1">
            <a:off x="5940152" y="2852936"/>
            <a:ext cx="648072" cy="2088232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522" name="Straight Arrow Connector 20521"/>
          <p:cNvCxnSpPr>
            <a:stCxn id="49" idx="2"/>
          </p:cNvCxnSpPr>
          <p:nvPr/>
        </p:nvCxnSpPr>
        <p:spPr bwMode="auto">
          <a:xfrm flipH="1">
            <a:off x="6012161" y="2828102"/>
            <a:ext cx="1070384" cy="228191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144716" y="2243327"/>
            <a:ext cx="1875658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NZ" sz="3200" b="0" dirty="0" smtClean="0">
                <a:latin typeface="Symbol" pitchFamily="18" charset="2"/>
              </a:rPr>
              <a:t>a</a:t>
            </a:r>
            <a:r>
              <a:rPr lang="en-NZ" sz="3200" b="0" dirty="0" smtClean="0">
                <a:latin typeface="Verdana" pitchFamily="34" charset="0"/>
              </a:rPr>
              <a:t>=5%</a:t>
            </a:r>
            <a:endParaRPr lang="en-NZ" sz="3200" b="0" dirty="0">
              <a:latin typeface="Verdana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52325" y="5229200"/>
            <a:ext cx="73609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0" dirty="0" smtClean="0">
                <a:latin typeface="Verdana" pitchFamily="34" charset="0"/>
              </a:rPr>
              <a:t>cost</a:t>
            </a:r>
            <a:endParaRPr lang="en-NZ" b="0" dirty="0">
              <a:latin typeface="Verdan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56621" y="2120216"/>
            <a:ext cx="152317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0" dirty="0" smtClean="0">
                <a:latin typeface="Verdana" pitchFamily="34" charset="0"/>
              </a:rPr>
              <a:t>frequency</a:t>
            </a:r>
            <a:endParaRPr lang="en-NZ" b="0" dirty="0">
              <a:latin typeface="Verdana" pitchFamily="34" charset="0"/>
            </a:endParaRPr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 rot="-5400000">
            <a:off x="-1464469" y="2399507"/>
            <a:ext cx="331311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en-US" sz="1200" b="0" dirty="0" smtClean="0">
                <a:latin typeface="Verdana" pitchFamily="34" charset="0"/>
              </a:rPr>
              <a:t>Electric Power Optimization Centre</a:t>
            </a:r>
            <a:endParaRPr lang="en-US" sz="1200" b="0" dirty="0">
              <a:latin typeface="Verdana" pitchFamily="34" charset="0"/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 rot="-5400000">
            <a:off x="-950912" y="5349875"/>
            <a:ext cx="22669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0" dirty="0">
                <a:latin typeface="Verdana" pitchFamily="34" charset="0"/>
              </a:rPr>
              <a:t>The University of Auckland</a:t>
            </a:r>
          </a:p>
        </p:txBody>
      </p:sp>
    </p:spTree>
    <p:extLst>
      <p:ext uri="{BB962C8B-B14F-4D97-AF65-F5344CB8AC3E}">
        <p14:creationId xmlns:p14="http://schemas.microsoft.com/office/powerpoint/2010/main" val="133151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66"/>
            </a:gs>
            <a:gs pos="64999">
              <a:srgbClr val="F0EBD5"/>
            </a:gs>
            <a:gs pos="100000">
              <a:srgbClr val="D1C39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188913"/>
            <a:ext cx="1079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37"/>
          <p:cNvSpPr>
            <a:spLocks noChangeShapeType="1"/>
          </p:cNvSpPr>
          <p:nvPr/>
        </p:nvSpPr>
        <p:spPr bwMode="auto">
          <a:xfrm>
            <a:off x="363538" y="1052513"/>
            <a:ext cx="8780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Line 33"/>
          <p:cNvSpPr>
            <a:spLocks noChangeShapeType="1"/>
          </p:cNvSpPr>
          <p:nvPr/>
        </p:nvSpPr>
        <p:spPr bwMode="auto">
          <a:xfrm>
            <a:off x="365125" y="-3175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Line 31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Line 42"/>
          <p:cNvSpPr>
            <a:spLocks noChangeShapeType="1"/>
          </p:cNvSpPr>
          <p:nvPr/>
        </p:nvSpPr>
        <p:spPr bwMode="auto">
          <a:xfrm>
            <a:off x="0" y="1052513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Line 27"/>
          <p:cNvSpPr>
            <a:spLocks noChangeShapeType="1"/>
          </p:cNvSpPr>
          <p:nvPr/>
        </p:nvSpPr>
        <p:spPr bwMode="auto">
          <a:xfrm>
            <a:off x="-3175" y="4365625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-324544" y="274638"/>
            <a:ext cx="8784976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0" dirty="0" smtClean="0">
                <a:solidFill>
                  <a:schemeClr val="tx1"/>
                </a:solidFill>
              </a:rPr>
              <a:t>Conditional value at risk (</a:t>
            </a:r>
            <a:r>
              <a:rPr lang="en-US" sz="3200" b="0" dirty="0">
                <a:solidFill>
                  <a:schemeClr val="tx1"/>
                </a:solidFill>
                <a:latin typeface="Verdana" pitchFamily="34" charset="0"/>
              </a:rPr>
              <a:t>CVaR</a:t>
            </a:r>
            <a:r>
              <a:rPr lang="en-US" sz="3200" b="0" baseline="-25000" dirty="0">
                <a:solidFill>
                  <a:schemeClr val="tx1"/>
                </a:solidFill>
                <a:latin typeface="Symbol" pitchFamily="18" charset="2"/>
              </a:rPr>
              <a:t>1-a</a:t>
            </a:r>
            <a:r>
              <a:rPr lang="en-US" sz="3200" b="0" dirty="0">
                <a:solidFill>
                  <a:schemeClr val="tx1"/>
                </a:solidFill>
                <a:latin typeface="Verdana" pitchFamily="34" charset="0"/>
              </a:rPr>
              <a:t>[Z</a:t>
            </a:r>
            <a:r>
              <a:rPr lang="en-US" sz="3200" b="0" dirty="0" smtClean="0">
                <a:solidFill>
                  <a:schemeClr val="tx1"/>
                </a:solidFill>
                <a:latin typeface="Verdana" pitchFamily="34" charset="0"/>
              </a:rPr>
              <a:t>]</a:t>
            </a:r>
            <a:r>
              <a:rPr lang="en-US" sz="3200" b="0" dirty="0" smtClean="0">
                <a:solidFill>
                  <a:schemeClr val="tx1"/>
                </a:solidFill>
              </a:rPr>
              <a:t>)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433"/>
          <a:stretch/>
        </p:blipFill>
        <p:spPr bwMode="auto">
          <a:xfrm>
            <a:off x="683568" y="1178054"/>
            <a:ext cx="8028632" cy="5502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5" name="TextBox 20514"/>
          <p:cNvSpPr txBox="1"/>
          <p:nvPr/>
        </p:nvSpPr>
        <p:spPr>
          <a:xfrm>
            <a:off x="1907704" y="5580529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b="0" dirty="0" smtClean="0">
                <a:latin typeface="Verdana" pitchFamily="34" charset="0"/>
              </a:rPr>
              <a:t>CVaR</a:t>
            </a:r>
            <a:r>
              <a:rPr lang="en-NZ" sz="3200" b="0" baseline="-25000" dirty="0" smtClean="0">
                <a:latin typeface="Verdana" pitchFamily="34" charset="0"/>
              </a:rPr>
              <a:t>0.95 </a:t>
            </a:r>
            <a:r>
              <a:rPr lang="en-NZ" sz="3200" b="0" dirty="0" smtClean="0">
                <a:latin typeface="Verdana" pitchFamily="34" charset="0"/>
              </a:rPr>
              <a:t>=  162</a:t>
            </a:r>
            <a:endParaRPr lang="en-NZ" sz="3200" b="0" dirty="0">
              <a:latin typeface="Verdana" pitchFamily="34" charset="0"/>
            </a:endParaRPr>
          </a:p>
        </p:txBody>
      </p:sp>
      <p:cxnSp>
        <p:nvCxnSpPr>
          <p:cNvPr id="20518" name="Straight Arrow Connector 20517"/>
          <p:cNvCxnSpPr/>
          <p:nvPr/>
        </p:nvCxnSpPr>
        <p:spPr bwMode="auto">
          <a:xfrm flipV="1">
            <a:off x="5940152" y="2852936"/>
            <a:ext cx="648072" cy="2088232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356621" y="2120216"/>
            <a:ext cx="1523174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0" dirty="0" smtClean="0">
                <a:latin typeface="Verdana" pitchFamily="34" charset="0"/>
              </a:rPr>
              <a:t>frequency</a:t>
            </a:r>
            <a:endParaRPr lang="en-NZ" b="0" dirty="0">
              <a:latin typeface="Verdana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44038" y="5297701"/>
            <a:ext cx="73609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b="0" dirty="0" smtClean="0">
                <a:latin typeface="Verdana" pitchFamily="34" charset="0"/>
              </a:rPr>
              <a:t>cost</a:t>
            </a:r>
            <a:endParaRPr lang="en-NZ" b="0" dirty="0">
              <a:latin typeface="Verdana" pitchFamily="34" charset="0"/>
            </a:endParaRPr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 rot="-5400000">
            <a:off x="-1464469" y="2399507"/>
            <a:ext cx="331311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en-US" sz="1200" b="0" dirty="0" smtClean="0">
                <a:latin typeface="Verdana" pitchFamily="34" charset="0"/>
              </a:rPr>
              <a:t>Electric Power Optimization Centre</a:t>
            </a:r>
            <a:endParaRPr lang="en-US" sz="1200" b="0" dirty="0">
              <a:latin typeface="Verdana" pitchFamily="34" charset="0"/>
            </a:endParaRPr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 rot="-5400000">
            <a:off x="-950912" y="5349875"/>
            <a:ext cx="22669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0" dirty="0">
                <a:latin typeface="Verdana" pitchFamily="34" charset="0"/>
              </a:rPr>
              <a:t>The University of Auckland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133005"/>
            <a:ext cx="2243137" cy="302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617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66"/>
            </a:gs>
            <a:gs pos="64999">
              <a:srgbClr val="F0EBD5"/>
            </a:gs>
            <a:gs pos="100000">
              <a:srgbClr val="D1C39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188913"/>
            <a:ext cx="1079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37"/>
          <p:cNvSpPr>
            <a:spLocks noChangeShapeType="1"/>
          </p:cNvSpPr>
          <p:nvPr/>
        </p:nvSpPr>
        <p:spPr bwMode="auto">
          <a:xfrm>
            <a:off x="363538" y="1052513"/>
            <a:ext cx="8780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Line 33"/>
          <p:cNvSpPr>
            <a:spLocks noChangeShapeType="1"/>
          </p:cNvSpPr>
          <p:nvPr/>
        </p:nvSpPr>
        <p:spPr bwMode="auto">
          <a:xfrm>
            <a:off x="365125" y="-3175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Line 31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Line 42"/>
          <p:cNvSpPr>
            <a:spLocks noChangeShapeType="1"/>
          </p:cNvSpPr>
          <p:nvPr/>
        </p:nvSpPr>
        <p:spPr bwMode="auto">
          <a:xfrm>
            <a:off x="0" y="1052513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Line 27"/>
          <p:cNvSpPr>
            <a:spLocks noChangeShapeType="1"/>
          </p:cNvSpPr>
          <p:nvPr/>
        </p:nvSpPr>
        <p:spPr bwMode="auto">
          <a:xfrm>
            <a:off x="-3175" y="4365625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-36512" y="195685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0" dirty="0" smtClean="0">
                <a:solidFill>
                  <a:schemeClr val="tx1"/>
                </a:solidFill>
              </a:rPr>
              <a:t>Recursive risk measure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491269" y="1241063"/>
            <a:ext cx="8459415" cy="4968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99"/>
              </a:buClr>
              <a:buFont typeface="Times" pitchFamily="18" charset="0"/>
              <a:buChar char="•"/>
              <a:defRPr sz="1500" i="1">
                <a:solidFill>
                  <a:schemeClr val="tx2"/>
                </a:solidFill>
                <a:latin typeface="+mn-lt"/>
              </a:defRPr>
            </a:lvl3pPr>
            <a:lvl4pPr marL="1562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99"/>
              </a:buClr>
              <a:buChar char="–"/>
              <a:defRPr sz="1500">
                <a:solidFill>
                  <a:schemeClr val="tx2"/>
                </a:solidFill>
                <a:latin typeface="+mn-lt"/>
              </a:defRPr>
            </a:lvl4pPr>
            <a:lvl5pPr marL="1981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99"/>
              </a:buClr>
              <a:buChar char="»"/>
              <a:defRPr sz="1500">
                <a:solidFill>
                  <a:schemeClr val="tx2"/>
                </a:solidFill>
                <a:latin typeface="+mn-lt"/>
              </a:defRPr>
            </a:lvl5pPr>
            <a:lvl6pPr marL="2438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0099"/>
              </a:buClr>
              <a:buChar char="»"/>
              <a:defRPr sz="1500">
                <a:solidFill>
                  <a:schemeClr val="tx2"/>
                </a:solidFill>
                <a:latin typeface="+mn-lt"/>
              </a:defRPr>
            </a:lvl6pPr>
            <a:lvl7pPr marL="2895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0099"/>
              </a:buClr>
              <a:buChar char="»"/>
              <a:defRPr sz="1500">
                <a:solidFill>
                  <a:schemeClr val="tx2"/>
                </a:solidFill>
                <a:latin typeface="+mn-lt"/>
              </a:defRPr>
            </a:lvl7pPr>
            <a:lvl8pPr marL="3352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0099"/>
              </a:buClr>
              <a:buChar char="»"/>
              <a:defRPr sz="1500">
                <a:solidFill>
                  <a:schemeClr val="tx2"/>
                </a:solidFill>
                <a:latin typeface="+mn-lt"/>
              </a:defRPr>
            </a:lvl8pPr>
            <a:lvl9pPr marL="3810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0099"/>
              </a:buClr>
              <a:buChar char="»"/>
              <a:defRPr sz="1500">
                <a:solidFill>
                  <a:schemeClr val="tx2"/>
                </a:solidFill>
                <a:latin typeface="+mn-lt"/>
              </a:defRPr>
            </a:lvl9pPr>
          </a:lstStyle>
          <a:p>
            <a:pPr marL="0" indent="0">
              <a:buSzPts val="2400"/>
              <a:buNone/>
            </a:pPr>
            <a:r>
              <a:rPr lang="en-US" sz="2400" b="0" dirty="0" smtClean="0">
                <a:latin typeface="Verdana" pitchFamily="34" charset="0"/>
              </a:rPr>
              <a:t>For a model with many stages, next week’s objective is the risk </a:t>
            </a:r>
            <a:r>
              <a:rPr lang="en-US" sz="2400" b="0" dirty="0" smtClean="0">
                <a:latin typeface="Symbol" pitchFamily="18" charset="2"/>
              </a:rPr>
              <a:t>r</a:t>
            </a:r>
            <a:r>
              <a:rPr lang="en-US" sz="2400" b="0" dirty="0" smtClean="0">
                <a:latin typeface="Verdana" pitchFamily="34" charset="0"/>
              </a:rPr>
              <a:t>(Z) of the future cost Z, so we minimize fuel cost plus</a:t>
            </a:r>
          </a:p>
          <a:p>
            <a:pPr marL="0" indent="0">
              <a:buSzPts val="2400"/>
              <a:buNone/>
            </a:pPr>
            <a:endParaRPr lang="en-US" sz="2400" b="0" dirty="0">
              <a:latin typeface="Verdana" pitchFamily="34" charset="0"/>
            </a:endParaRPr>
          </a:p>
          <a:p>
            <a:pPr marL="0" indent="0" algn="ctr">
              <a:buSzPts val="2400"/>
              <a:buNone/>
            </a:pPr>
            <a:r>
              <a:rPr lang="en-US" sz="2400" b="0" dirty="0" smtClean="0">
                <a:latin typeface="Verdana" pitchFamily="34" charset="0"/>
              </a:rPr>
              <a:t>(1-</a:t>
            </a:r>
            <a:r>
              <a:rPr lang="en-US" sz="2400" b="0" dirty="0" smtClean="0">
                <a:latin typeface="Symbol" pitchFamily="18" charset="2"/>
              </a:rPr>
              <a:t>l</a:t>
            </a:r>
            <a:r>
              <a:rPr lang="en-US" sz="2400" b="0" dirty="0" smtClean="0">
                <a:latin typeface="Verdana" pitchFamily="34" charset="0"/>
              </a:rPr>
              <a:t>)E[</a:t>
            </a:r>
            <a:r>
              <a:rPr lang="en-US" sz="2400" b="0" dirty="0">
                <a:latin typeface="Symbol" pitchFamily="18" charset="2"/>
              </a:rPr>
              <a:t>r</a:t>
            </a:r>
            <a:r>
              <a:rPr lang="en-US" sz="2400" b="0" dirty="0" smtClean="0">
                <a:latin typeface="Verdana" pitchFamily="34" charset="0"/>
              </a:rPr>
              <a:t>(Z)] + </a:t>
            </a:r>
            <a:r>
              <a:rPr lang="en-US" sz="2400" b="0" dirty="0" smtClean="0">
                <a:latin typeface="Symbol" pitchFamily="18" charset="2"/>
              </a:rPr>
              <a:t>l</a:t>
            </a:r>
            <a:r>
              <a:rPr lang="en-US" sz="2400" b="0" dirty="0" smtClean="0">
                <a:latin typeface="Verdana" pitchFamily="34" charset="0"/>
              </a:rPr>
              <a:t>CVaR</a:t>
            </a:r>
            <a:r>
              <a:rPr lang="en-US" sz="2400" b="0" baseline="-25000" dirty="0" smtClean="0">
                <a:latin typeface="Symbol" pitchFamily="18" charset="2"/>
              </a:rPr>
              <a:t>1-a</a:t>
            </a:r>
            <a:r>
              <a:rPr lang="en-US" sz="2400" b="0" dirty="0">
                <a:latin typeface="Verdana" pitchFamily="34" charset="0"/>
              </a:rPr>
              <a:t>[</a:t>
            </a:r>
            <a:r>
              <a:rPr lang="en-US" sz="2400" b="0" dirty="0" smtClean="0">
                <a:latin typeface="Symbol" pitchFamily="18" charset="2"/>
              </a:rPr>
              <a:t>r</a:t>
            </a:r>
            <a:r>
              <a:rPr lang="en-US" sz="2400" b="0" dirty="0" smtClean="0">
                <a:latin typeface="Verdana" pitchFamily="34" charset="0"/>
              </a:rPr>
              <a:t>(Z)]</a:t>
            </a:r>
          </a:p>
          <a:p>
            <a:pPr marL="0" indent="0">
              <a:buSzPts val="2400"/>
              <a:buNone/>
            </a:pPr>
            <a:endParaRPr lang="en-US" sz="2400" dirty="0">
              <a:latin typeface="Verdana" pitchFamily="34" charset="0"/>
            </a:endParaRPr>
          </a:p>
          <a:p>
            <a:pPr marL="0" indent="0">
              <a:buSzPts val="2400"/>
              <a:buNone/>
            </a:pPr>
            <a:r>
              <a:rPr lang="en-US" sz="2400" b="0" dirty="0">
                <a:latin typeface="Verdana" pitchFamily="34" charset="0"/>
              </a:rPr>
              <a:t>for some </a:t>
            </a:r>
            <a:r>
              <a:rPr lang="en-US" sz="2400" b="0" dirty="0">
                <a:latin typeface="Symbol" pitchFamily="18" charset="2"/>
              </a:rPr>
              <a:t>l</a:t>
            </a:r>
            <a:r>
              <a:rPr lang="en-US" sz="2400" b="0" dirty="0">
                <a:latin typeface="Verdana" pitchFamily="34" charset="0"/>
              </a:rPr>
              <a:t> between 0 and </a:t>
            </a:r>
            <a:r>
              <a:rPr lang="en-US" sz="2400" b="0" dirty="0" smtClean="0">
                <a:latin typeface="Verdana" pitchFamily="34" charset="0"/>
              </a:rPr>
              <a:t>1.</a:t>
            </a:r>
          </a:p>
          <a:p>
            <a:pPr marL="0" indent="0">
              <a:buSzPts val="2400"/>
              <a:buNone/>
            </a:pPr>
            <a:endParaRPr lang="en-US" sz="2400" b="0" dirty="0">
              <a:latin typeface="Verdana" pitchFamily="34" charset="0"/>
            </a:endParaRPr>
          </a:p>
          <a:p>
            <a:pPr marL="0" indent="0">
              <a:buSzPts val="2400"/>
              <a:buNone/>
            </a:pPr>
            <a:r>
              <a:rPr lang="en-US" sz="2400" b="0" dirty="0" smtClean="0">
                <a:latin typeface="Verdana" pitchFamily="34" charset="0"/>
              </a:rPr>
              <a:t>Here </a:t>
            </a:r>
            <a:r>
              <a:rPr lang="en-US" sz="2400" b="0" dirty="0">
                <a:latin typeface="Symbol" pitchFamily="18" charset="2"/>
              </a:rPr>
              <a:t>r</a:t>
            </a:r>
            <a:r>
              <a:rPr lang="en-US" sz="2400" b="0" dirty="0">
                <a:latin typeface="Verdana" pitchFamily="34" charset="0"/>
              </a:rPr>
              <a:t>(Z</a:t>
            </a:r>
            <a:r>
              <a:rPr lang="en-US" sz="2400" b="0" dirty="0" smtClean="0">
                <a:latin typeface="Verdana" pitchFamily="34" charset="0"/>
              </a:rPr>
              <a:t>) is a </a:t>
            </a:r>
            <a:r>
              <a:rPr lang="en-US" sz="2400" dirty="0" smtClean="0">
                <a:latin typeface="Verdana" pitchFamily="34" charset="0"/>
              </a:rPr>
              <a:t>certainty equivalent</a:t>
            </a:r>
            <a:r>
              <a:rPr lang="en-US" sz="2400" b="0" dirty="0" smtClean="0">
                <a:latin typeface="Verdana" pitchFamily="34" charset="0"/>
              </a:rPr>
              <a:t>: the amount of money we would pay today to avoid the </a:t>
            </a:r>
            <a:r>
              <a:rPr lang="en-US" sz="2400" dirty="0" smtClean="0">
                <a:latin typeface="Verdana" pitchFamily="34" charset="0"/>
              </a:rPr>
              <a:t>random</a:t>
            </a:r>
            <a:r>
              <a:rPr lang="en-US" sz="2400" b="0" dirty="0" smtClean="0">
                <a:latin typeface="Verdana" pitchFamily="34" charset="0"/>
              </a:rPr>
              <a:t> costs Z of meeting demand in the future.(It is not an expected future cost)</a:t>
            </a:r>
            <a:endParaRPr lang="en-US" sz="2400" b="0" dirty="0">
              <a:latin typeface="Verdana" pitchFamily="34" charset="0"/>
            </a:endParaRPr>
          </a:p>
          <a:p>
            <a:pPr marL="0" indent="0">
              <a:buSzPts val="2400"/>
              <a:buNone/>
            </a:pPr>
            <a:endParaRPr lang="en-US" sz="2000" b="0" dirty="0" smtClean="0">
              <a:latin typeface="Verdana" pitchFamily="34" charset="0"/>
            </a:endParaRPr>
          </a:p>
          <a:p>
            <a:pPr marL="0" indent="0">
              <a:buSzPts val="2400"/>
              <a:buNone/>
            </a:pPr>
            <a:endParaRPr lang="en-US" sz="2000" b="0" dirty="0" smtClean="0">
              <a:latin typeface="Verdana" pitchFamily="34" charset="0"/>
            </a:endParaRPr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 rot="-5400000">
            <a:off x="-1464469" y="2399507"/>
            <a:ext cx="331311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en-US" sz="1200" b="0" dirty="0" smtClean="0">
                <a:latin typeface="Verdana" pitchFamily="34" charset="0"/>
              </a:rPr>
              <a:t>Electric Power Optimization Centre</a:t>
            </a:r>
            <a:endParaRPr lang="en-US" sz="1200" b="0" dirty="0">
              <a:latin typeface="Verdana" pitchFamily="34" charset="0"/>
            </a:endParaRP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 rot="-5400000">
            <a:off x="-950912" y="5349875"/>
            <a:ext cx="22669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0" dirty="0">
                <a:latin typeface="Verdana" pitchFamily="34" charset="0"/>
              </a:rPr>
              <a:t>The University of Auckland</a:t>
            </a:r>
          </a:p>
        </p:txBody>
      </p:sp>
    </p:spTree>
    <p:extLst>
      <p:ext uri="{BB962C8B-B14F-4D97-AF65-F5344CB8AC3E}">
        <p14:creationId xmlns:p14="http://schemas.microsoft.com/office/powerpoint/2010/main" val="248931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66"/>
            </a:gs>
            <a:gs pos="64999">
              <a:srgbClr val="F0EBD5"/>
            </a:gs>
            <a:gs pos="100000">
              <a:srgbClr val="D1C39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188913"/>
            <a:ext cx="1079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37"/>
          <p:cNvSpPr>
            <a:spLocks noChangeShapeType="1"/>
          </p:cNvSpPr>
          <p:nvPr/>
        </p:nvSpPr>
        <p:spPr bwMode="auto">
          <a:xfrm>
            <a:off x="363538" y="1052513"/>
            <a:ext cx="8780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Line 33"/>
          <p:cNvSpPr>
            <a:spLocks noChangeShapeType="1"/>
          </p:cNvSpPr>
          <p:nvPr/>
        </p:nvSpPr>
        <p:spPr bwMode="auto">
          <a:xfrm>
            <a:off x="365125" y="-3175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Line 42"/>
          <p:cNvSpPr>
            <a:spLocks noChangeShapeType="1"/>
          </p:cNvSpPr>
          <p:nvPr/>
        </p:nvSpPr>
        <p:spPr bwMode="auto">
          <a:xfrm>
            <a:off x="0" y="1052513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Line 27"/>
          <p:cNvSpPr>
            <a:spLocks noChangeShapeType="1"/>
          </p:cNvSpPr>
          <p:nvPr/>
        </p:nvSpPr>
        <p:spPr bwMode="auto">
          <a:xfrm>
            <a:off x="15553" y="4365625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58912" y="247502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0" dirty="0" smtClean="0">
                <a:solidFill>
                  <a:schemeClr val="tx1"/>
                </a:solidFill>
                <a:latin typeface="Verdana" pitchFamily="34" charset="0"/>
              </a:rPr>
              <a:t>Simulated national storage 2006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25" y="1268761"/>
            <a:ext cx="8158866" cy="5027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21"/>
          <p:cNvSpPr>
            <a:spLocks noChangeArrowheads="1"/>
          </p:cNvSpPr>
          <p:nvPr/>
        </p:nvSpPr>
        <p:spPr bwMode="auto">
          <a:xfrm rot="-5400000">
            <a:off x="-1464469" y="2399507"/>
            <a:ext cx="331311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en-US" sz="1200" b="0" dirty="0" smtClean="0">
                <a:latin typeface="Verdana" pitchFamily="34" charset="0"/>
              </a:rPr>
              <a:t>Electric Power Optimization Centre</a:t>
            </a:r>
            <a:endParaRPr lang="en-US" sz="1200" b="0" dirty="0">
              <a:latin typeface="Verdana" pitchFamily="34" charset="0"/>
            </a:endParaRPr>
          </a:p>
        </p:txBody>
      </p:sp>
      <p:sp>
        <p:nvSpPr>
          <p:cNvPr id="14" name="Rectangle 20"/>
          <p:cNvSpPr>
            <a:spLocks noChangeArrowheads="1"/>
          </p:cNvSpPr>
          <p:nvPr/>
        </p:nvSpPr>
        <p:spPr bwMode="auto">
          <a:xfrm rot="-5400000">
            <a:off x="-950912" y="5349875"/>
            <a:ext cx="22669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0" dirty="0">
                <a:latin typeface="Verdana" pitchFamily="34" charset="0"/>
              </a:rPr>
              <a:t>The University of Auckland</a:t>
            </a:r>
          </a:p>
        </p:txBody>
      </p:sp>
    </p:spTree>
    <p:extLst>
      <p:ext uri="{BB962C8B-B14F-4D97-AF65-F5344CB8AC3E}">
        <p14:creationId xmlns:p14="http://schemas.microsoft.com/office/powerpoint/2010/main" val="184949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66"/>
            </a:gs>
            <a:gs pos="64999">
              <a:srgbClr val="F0EBD5"/>
            </a:gs>
            <a:gs pos="100000">
              <a:srgbClr val="D1C39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188913"/>
            <a:ext cx="1079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37"/>
          <p:cNvSpPr>
            <a:spLocks noChangeShapeType="1"/>
          </p:cNvSpPr>
          <p:nvPr/>
        </p:nvSpPr>
        <p:spPr bwMode="auto">
          <a:xfrm>
            <a:off x="363538" y="1052513"/>
            <a:ext cx="8780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Line 33"/>
          <p:cNvSpPr>
            <a:spLocks noChangeShapeType="1"/>
          </p:cNvSpPr>
          <p:nvPr/>
        </p:nvSpPr>
        <p:spPr bwMode="auto">
          <a:xfrm>
            <a:off x="365125" y="-3175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Line 31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Line 42"/>
          <p:cNvSpPr>
            <a:spLocks noChangeShapeType="1"/>
          </p:cNvSpPr>
          <p:nvPr/>
        </p:nvSpPr>
        <p:spPr bwMode="auto">
          <a:xfrm>
            <a:off x="0" y="1052513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Line 27"/>
          <p:cNvSpPr>
            <a:spLocks noChangeShapeType="1"/>
          </p:cNvSpPr>
          <p:nvPr/>
        </p:nvSpPr>
        <p:spPr bwMode="auto">
          <a:xfrm>
            <a:off x="-3175" y="4365625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-36512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0" dirty="0" smtClean="0">
                <a:solidFill>
                  <a:schemeClr val="tx1"/>
                </a:solidFill>
              </a:rPr>
              <a:t>Historical </a:t>
            </a:r>
            <a:r>
              <a:rPr lang="en-US" sz="3200" b="0" dirty="0" err="1" smtClean="0">
                <a:solidFill>
                  <a:schemeClr val="tx1"/>
                </a:solidFill>
              </a:rPr>
              <a:t>vs</a:t>
            </a:r>
            <a:r>
              <a:rPr lang="en-US" sz="3200" b="0" dirty="0" smtClean="0">
                <a:solidFill>
                  <a:schemeClr val="tx1"/>
                </a:solidFill>
              </a:rPr>
              <a:t> centrally planned storage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432"/>
          <a:stretch/>
        </p:blipFill>
        <p:spPr bwMode="auto">
          <a:xfrm>
            <a:off x="539552" y="1152128"/>
            <a:ext cx="8352036" cy="5589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19672" y="5857854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 smtClean="0"/>
              <a:t>2005</a:t>
            </a:r>
            <a:endParaRPr lang="en-NZ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2923969" y="5860345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 smtClean="0"/>
              <a:t>2006</a:t>
            </a:r>
            <a:endParaRPr lang="en-NZ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4220113" y="5862836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 smtClean="0"/>
              <a:t>2007</a:t>
            </a:r>
            <a:endParaRPr lang="en-NZ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5516257" y="5857854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 smtClean="0"/>
              <a:t>2008</a:t>
            </a:r>
            <a:endParaRPr lang="en-NZ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6812401" y="5867818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 smtClean="0"/>
              <a:t>2009</a:t>
            </a:r>
            <a:endParaRPr lang="en-NZ" sz="1600" dirty="0"/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 rot="-5400000">
            <a:off x="-1464469" y="2399507"/>
            <a:ext cx="331311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en-US" sz="1200" b="0" dirty="0" smtClean="0">
                <a:latin typeface="Verdana" pitchFamily="34" charset="0"/>
              </a:rPr>
              <a:t>Electric Power Optimization Centre</a:t>
            </a:r>
            <a:endParaRPr lang="en-US" sz="1200" b="0" dirty="0">
              <a:latin typeface="Verdana" pitchFamily="34" charset="0"/>
            </a:endParaRP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 rot="-5400000">
            <a:off x="-950912" y="5349875"/>
            <a:ext cx="22669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0" dirty="0">
                <a:latin typeface="Verdana" pitchFamily="34" charset="0"/>
              </a:rPr>
              <a:t>The University of Auckland</a:t>
            </a:r>
          </a:p>
        </p:txBody>
      </p:sp>
    </p:spTree>
    <p:extLst>
      <p:ext uri="{BB962C8B-B14F-4D97-AF65-F5344CB8AC3E}">
        <p14:creationId xmlns:p14="http://schemas.microsoft.com/office/powerpoint/2010/main" val="34611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66"/>
            </a:gs>
            <a:gs pos="64999">
              <a:srgbClr val="F0EBD5"/>
            </a:gs>
            <a:gs pos="100000">
              <a:srgbClr val="D1C39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188913"/>
            <a:ext cx="1079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37"/>
          <p:cNvSpPr>
            <a:spLocks noChangeShapeType="1"/>
          </p:cNvSpPr>
          <p:nvPr/>
        </p:nvSpPr>
        <p:spPr bwMode="auto">
          <a:xfrm>
            <a:off x="363538" y="1052513"/>
            <a:ext cx="8780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Line 33"/>
          <p:cNvSpPr>
            <a:spLocks noChangeShapeType="1"/>
          </p:cNvSpPr>
          <p:nvPr/>
        </p:nvSpPr>
        <p:spPr bwMode="auto">
          <a:xfrm>
            <a:off x="365125" y="-3175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Line 31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Line 42"/>
          <p:cNvSpPr>
            <a:spLocks noChangeShapeType="1"/>
          </p:cNvSpPr>
          <p:nvPr/>
        </p:nvSpPr>
        <p:spPr bwMode="auto">
          <a:xfrm>
            <a:off x="0" y="1052513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Line 27"/>
          <p:cNvSpPr>
            <a:spLocks noChangeShapeType="1"/>
          </p:cNvSpPr>
          <p:nvPr/>
        </p:nvSpPr>
        <p:spPr bwMode="auto">
          <a:xfrm>
            <a:off x="-3175" y="4365625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-36512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b="0" dirty="0" smtClean="0">
                <a:solidFill>
                  <a:schemeClr val="tx1"/>
                </a:solidFill>
              </a:rPr>
              <a:t>Electricity markets and perfect competition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7544" y="1268760"/>
            <a:ext cx="86764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b="0" dirty="0">
                <a:latin typeface="Verdana" pitchFamily="34" charset="0"/>
              </a:rPr>
              <a:t>"Private market disciplines are important in competitive industries. And the energy market is </a:t>
            </a:r>
            <a:r>
              <a:rPr lang="en-GB" b="0" dirty="0" smtClean="0">
                <a:latin typeface="Verdana" pitchFamily="34" charset="0"/>
              </a:rPr>
              <a:t>becoming increasingly </a:t>
            </a:r>
            <a:r>
              <a:rPr lang="en-GB" b="0" dirty="0">
                <a:latin typeface="Verdana" pitchFamily="34" charset="0"/>
              </a:rPr>
              <a:t>competitive. And the government, in our experience, is not an adaptable, risk-adjusted 100 per cent owner of assets in competitive markets</a:t>
            </a:r>
            <a:r>
              <a:rPr lang="en-GB" b="0" dirty="0" smtClean="0">
                <a:latin typeface="Verdana" pitchFamily="34" charset="0"/>
              </a:rPr>
              <a:t>.“  </a:t>
            </a:r>
          </a:p>
          <a:p>
            <a:pPr algn="l"/>
            <a:endParaRPr lang="en-GB" b="0" dirty="0" smtClean="0">
              <a:latin typeface="Verdana" pitchFamily="34" charset="0"/>
            </a:endParaRPr>
          </a:p>
          <a:p>
            <a:pPr algn="l"/>
            <a:r>
              <a:rPr lang="en-GB" b="0" dirty="0" smtClean="0">
                <a:latin typeface="Verdana" pitchFamily="34" charset="0"/>
              </a:rPr>
              <a:t>Bill English, NZ Minister of Finance, Energy News, Nov. 9. </a:t>
            </a:r>
            <a:endParaRPr lang="en-US" b="0" dirty="0" smtClean="0">
              <a:latin typeface="Verdana" pitchFamily="34" charset="0"/>
            </a:endParaRPr>
          </a:p>
          <a:p>
            <a:pPr algn="l"/>
            <a:endParaRPr lang="en-US" b="0" dirty="0">
              <a:latin typeface="Verdana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71552" y="4149080"/>
            <a:ext cx="7532896" cy="18928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200" b="0" dirty="0">
                <a:latin typeface="Verdana" pitchFamily="34" charset="0"/>
              </a:rPr>
              <a:t>Q: How competitive is the market?</a:t>
            </a:r>
          </a:p>
          <a:p>
            <a:pPr algn="l"/>
            <a:endParaRPr lang="en-US" sz="3200" b="0" dirty="0">
              <a:latin typeface="Verdana" pitchFamily="34" charset="0"/>
            </a:endParaRPr>
          </a:p>
          <a:p>
            <a:pPr algn="l"/>
            <a:r>
              <a:rPr lang="en-US" sz="3200" b="0" dirty="0">
                <a:latin typeface="Verdana" pitchFamily="34" charset="0"/>
              </a:rPr>
              <a:t>Q: How can you tell?</a:t>
            </a:r>
          </a:p>
          <a:p>
            <a:endParaRPr lang="en-NZ" dirty="0"/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 rot="-5400000">
            <a:off x="-1464469" y="2399507"/>
            <a:ext cx="331311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en-US" sz="1200" b="0" dirty="0" smtClean="0">
                <a:latin typeface="Verdana" pitchFamily="34" charset="0"/>
              </a:rPr>
              <a:t>Electric Power Optimization Centre</a:t>
            </a:r>
            <a:endParaRPr lang="en-US" sz="1200" b="0" dirty="0">
              <a:latin typeface="Verdana" pitchFamily="34" charset="0"/>
            </a:endParaRP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 rot="-5400000">
            <a:off x="-950912" y="5349875"/>
            <a:ext cx="22669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0" dirty="0">
                <a:latin typeface="Verdana" pitchFamily="34" charset="0"/>
              </a:rPr>
              <a:t>The University of Auckland</a:t>
            </a:r>
          </a:p>
        </p:txBody>
      </p:sp>
    </p:spTree>
    <p:extLst>
      <p:ext uri="{BB962C8B-B14F-4D97-AF65-F5344CB8AC3E}">
        <p14:creationId xmlns:p14="http://schemas.microsoft.com/office/powerpoint/2010/main" val="1496955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66"/>
            </a:gs>
            <a:gs pos="64999">
              <a:srgbClr val="F0EBD5"/>
            </a:gs>
            <a:gs pos="100000">
              <a:srgbClr val="D1C39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188913"/>
            <a:ext cx="1079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37"/>
          <p:cNvSpPr>
            <a:spLocks noChangeShapeType="1"/>
          </p:cNvSpPr>
          <p:nvPr/>
        </p:nvSpPr>
        <p:spPr bwMode="auto">
          <a:xfrm>
            <a:off x="363538" y="1052513"/>
            <a:ext cx="8780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Line 33"/>
          <p:cNvSpPr>
            <a:spLocks noChangeShapeType="1"/>
          </p:cNvSpPr>
          <p:nvPr/>
        </p:nvSpPr>
        <p:spPr bwMode="auto">
          <a:xfrm>
            <a:off x="365125" y="-3175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Line 31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Line 42"/>
          <p:cNvSpPr>
            <a:spLocks noChangeShapeType="1"/>
          </p:cNvSpPr>
          <p:nvPr/>
        </p:nvSpPr>
        <p:spPr bwMode="auto">
          <a:xfrm>
            <a:off x="0" y="1052513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Line 27"/>
          <p:cNvSpPr>
            <a:spLocks noChangeShapeType="1"/>
          </p:cNvSpPr>
          <p:nvPr/>
        </p:nvSpPr>
        <p:spPr bwMode="auto">
          <a:xfrm>
            <a:off x="-3175" y="4365625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-36512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0" dirty="0" smtClean="0">
                <a:solidFill>
                  <a:schemeClr val="tx1"/>
                </a:solidFill>
              </a:rPr>
              <a:t>Some observations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7544" y="1124744"/>
            <a:ext cx="8424044" cy="9094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NZ" sz="2400" b="0" dirty="0" smtClean="0">
                <a:latin typeface="Verdana" pitchFamily="34" charset="0"/>
              </a:rPr>
              <a:t>The historical market storage trajectory appears to be more risk averse than the risk-neutral central plan.</a:t>
            </a:r>
          </a:p>
          <a:p>
            <a:pPr algn="l"/>
            <a:endParaRPr lang="en-NZ" sz="2400" b="0" dirty="0">
              <a:latin typeface="Verdana" pitchFamily="34" charset="0"/>
            </a:endParaRPr>
          </a:p>
          <a:p>
            <a:pPr algn="l"/>
            <a:r>
              <a:rPr lang="en-NZ" sz="2400" b="0" dirty="0">
                <a:latin typeface="Verdana" pitchFamily="34" charset="0"/>
              </a:rPr>
              <a:t>When agents are risk neutral, competitive markets correspond to a central plan. </a:t>
            </a:r>
          </a:p>
          <a:p>
            <a:pPr algn="l"/>
            <a:endParaRPr lang="en-NZ" sz="2400" b="0" dirty="0" smtClean="0">
              <a:latin typeface="Verdana" pitchFamily="34" charset="0"/>
            </a:endParaRPr>
          </a:p>
          <a:p>
            <a:pPr algn="l"/>
            <a:r>
              <a:rPr lang="en-NZ" sz="2400" b="0" dirty="0" smtClean="0">
                <a:latin typeface="Verdana" pitchFamily="34" charset="0"/>
              </a:rPr>
              <a:t>so either…</a:t>
            </a:r>
          </a:p>
          <a:p>
            <a:pPr algn="l"/>
            <a:endParaRPr lang="en-NZ" sz="2400" b="0" dirty="0">
              <a:latin typeface="Verdana" pitchFamily="34" charset="0"/>
            </a:endParaRPr>
          </a:p>
          <a:p>
            <a:pPr algn="l"/>
            <a:r>
              <a:rPr lang="en-NZ" sz="2400" b="0" dirty="0" smtClean="0">
                <a:latin typeface="Verdana" pitchFamily="34" charset="0"/>
              </a:rPr>
              <a:t>agents are not being risk neutral, or the market is not competitive.</a:t>
            </a:r>
          </a:p>
          <a:p>
            <a:pPr algn="l"/>
            <a:endParaRPr lang="en-NZ" sz="2400" b="0" dirty="0">
              <a:latin typeface="Verdana" pitchFamily="34" charset="0"/>
            </a:endParaRPr>
          </a:p>
          <a:p>
            <a:pPr algn="l"/>
            <a:r>
              <a:rPr lang="en-NZ" sz="2400" b="0" dirty="0" smtClean="0">
                <a:solidFill>
                  <a:srgbClr val="FF0000"/>
                </a:solidFill>
                <a:latin typeface="Verdana" pitchFamily="34" charset="0"/>
              </a:rPr>
              <a:t>Question: </a:t>
            </a:r>
            <a:r>
              <a:rPr lang="en-NZ" sz="2400" b="0" dirty="0" smtClean="0">
                <a:latin typeface="Verdana" pitchFamily="34" charset="0"/>
              </a:rPr>
              <a:t>Is the observed storage trajectory what we would expect from risk-averse agents acting in perfect competition?</a:t>
            </a:r>
          </a:p>
          <a:p>
            <a:pPr algn="l"/>
            <a:endParaRPr lang="en-NZ" sz="2400" b="0" dirty="0">
              <a:latin typeface="Verdana" pitchFamily="34" charset="0"/>
            </a:endParaRPr>
          </a:p>
          <a:p>
            <a:pPr algn="l"/>
            <a:endParaRPr lang="en-NZ" sz="2400" b="0" dirty="0">
              <a:latin typeface="Verdana" pitchFamily="34" charset="0"/>
            </a:endParaRPr>
          </a:p>
          <a:p>
            <a:pPr algn="l"/>
            <a:endParaRPr lang="en-NZ" sz="2400" b="0" dirty="0">
              <a:latin typeface="Verdana" pitchFamily="34" charset="0"/>
            </a:endParaRPr>
          </a:p>
          <a:p>
            <a:pPr algn="l"/>
            <a:endParaRPr lang="en-NZ" sz="2400" b="0" dirty="0">
              <a:latin typeface="Verdana" pitchFamily="34" charset="0"/>
            </a:endParaRPr>
          </a:p>
          <a:p>
            <a:pPr algn="l"/>
            <a:r>
              <a:rPr lang="en-NZ" sz="2400" b="0" dirty="0" smtClean="0">
                <a:latin typeface="Verdana" pitchFamily="34" charset="0"/>
              </a:rPr>
              <a:t> </a:t>
            </a:r>
          </a:p>
          <a:p>
            <a:pPr algn="l"/>
            <a:endParaRPr lang="en-NZ" b="0" dirty="0">
              <a:latin typeface="Verdana" pitchFamily="34" charset="0"/>
            </a:endParaRPr>
          </a:p>
          <a:p>
            <a:pPr algn="l"/>
            <a:endParaRPr lang="en-NZ" b="0" dirty="0" smtClean="0">
              <a:latin typeface="Verdana" pitchFamily="34" charset="0"/>
            </a:endParaRPr>
          </a:p>
          <a:p>
            <a:pPr algn="l"/>
            <a:endParaRPr lang="en-US" b="0" dirty="0" smtClean="0">
              <a:latin typeface="Verdana" pitchFamily="34" charset="0"/>
            </a:endParaRPr>
          </a:p>
          <a:p>
            <a:pPr algn="l"/>
            <a:endParaRPr lang="en-US" b="0" dirty="0">
              <a:latin typeface="Verdana" pitchFamily="34" charset="0"/>
            </a:endParaRPr>
          </a:p>
          <a:p>
            <a:pPr algn="l"/>
            <a:endParaRPr lang="en-US" b="0" dirty="0">
              <a:latin typeface="Verdana" pitchFamily="34" charset="0"/>
            </a:endParaRPr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 rot="-5400000">
            <a:off x="-1464469" y="2399507"/>
            <a:ext cx="331311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en-US" sz="1200" b="0" dirty="0" smtClean="0">
                <a:latin typeface="Verdana" pitchFamily="34" charset="0"/>
              </a:rPr>
              <a:t>Electric Power Optimization Centre</a:t>
            </a:r>
            <a:endParaRPr lang="en-US" sz="1200" b="0" dirty="0">
              <a:latin typeface="Verdana" pitchFamily="34" charset="0"/>
            </a:endParaRP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 rot="-5400000">
            <a:off x="-950912" y="5349875"/>
            <a:ext cx="22669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0" dirty="0">
                <a:latin typeface="Verdana" pitchFamily="34" charset="0"/>
              </a:rPr>
              <a:t>The University of Auckland</a:t>
            </a:r>
          </a:p>
        </p:txBody>
      </p:sp>
    </p:spTree>
    <p:extLst>
      <p:ext uri="{BB962C8B-B14F-4D97-AF65-F5344CB8AC3E}">
        <p14:creationId xmlns:p14="http://schemas.microsoft.com/office/powerpoint/2010/main" val="90831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66"/>
            </a:gs>
            <a:gs pos="64999">
              <a:srgbClr val="F0EBD5"/>
            </a:gs>
            <a:gs pos="100000">
              <a:srgbClr val="D1C39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188913"/>
            <a:ext cx="1079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37"/>
          <p:cNvSpPr>
            <a:spLocks noChangeShapeType="1"/>
          </p:cNvSpPr>
          <p:nvPr/>
        </p:nvSpPr>
        <p:spPr bwMode="auto">
          <a:xfrm>
            <a:off x="363538" y="1052513"/>
            <a:ext cx="8780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Line 33"/>
          <p:cNvSpPr>
            <a:spLocks noChangeShapeType="1"/>
          </p:cNvSpPr>
          <p:nvPr/>
        </p:nvSpPr>
        <p:spPr bwMode="auto">
          <a:xfrm>
            <a:off x="365125" y="-3175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Line 31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Line 42"/>
          <p:cNvSpPr>
            <a:spLocks noChangeShapeType="1"/>
          </p:cNvSpPr>
          <p:nvPr/>
        </p:nvSpPr>
        <p:spPr bwMode="auto">
          <a:xfrm>
            <a:off x="0" y="1052513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Line 27"/>
          <p:cNvSpPr>
            <a:spLocks noChangeShapeType="1"/>
          </p:cNvSpPr>
          <p:nvPr/>
        </p:nvSpPr>
        <p:spPr bwMode="auto">
          <a:xfrm>
            <a:off x="-3175" y="4365625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-46856" y="341784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0" dirty="0" smtClean="0">
                <a:solidFill>
                  <a:schemeClr val="tx1"/>
                </a:solidFill>
              </a:rPr>
              <a:t>Ralph-</a:t>
            </a:r>
            <a:r>
              <a:rPr lang="en-US" sz="3600" b="0" dirty="0" err="1" smtClean="0">
                <a:solidFill>
                  <a:schemeClr val="tx1"/>
                </a:solidFill>
              </a:rPr>
              <a:t>Smeers</a:t>
            </a:r>
            <a:r>
              <a:rPr lang="en-US" sz="3600" b="0" dirty="0" smtClean="0">
                <a:solidFill>
                  <a:schemeClr val="tx1"/>
                </a:solidFill>
              </a:rPr>
              <a:t> Equilibrium Model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1560" y="1844824"/>
            <a:ext cx="84240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NZ" sz="2400" b="0" dirty="0" smtClean="0">
                <a:latin typeface="Verdana" pitchFamily="34" charset="0"/>
              </a:rPr>
              <a:t>Assume we have N agents, each with a coherent risk measure </a:t>
            </a:r>
            <a:r>
              <a:rPr lang="en-NZ" sz="2400" b="0" dirty="0" err="1" smtClean="0">
                <a:latin typeface="Symbol" pitchFamily="18" charset="2"/>
              </a:rPr>
              <a:t>r</a:t>
            </a:r>
            <a:r>
              <a:rPr lang="en-NZ" sz="2400" b="0" baseline="-25000" dirty="0" err="1" smtClean="0">
                <a:latin typeface="Verdana" pitchFamily="34" charset="0"/>
              </a:rPr>
              <a:t>i</a:t>
            </a:r>
            <a:r>
              <a:rPr lang="en-NZ" sz="2400" b="0" baseline="-25000" dirty="0" smtClean="0">
                <a:latin typeface="Verdana" pitchFamily="34" charset="0"/>
              </a:rPr>
              <a:t> </a:t>
            </a:r>
            <a:r>
              <a:rPr lang="en-NZ" sz="2400" b="0" dirty="0" smtClean="0">
                <a:latin typeface="Verdana" pitchFamily="34" charset="0"/>
              </a:rPr>
              <a:t>and random profit </a:t>
            </a:r>
            <a:r>
              <a:rPr lang="en-NZ" sz="2400" b="0" dirty="0" err="1" smtClean="0">
                <a:latin typeface="Verdana" pitchFamily="34" charset="0"/>
              </a:rPr>
              <a:t>Z</a:t>
            </a:r>
            <a:r>
              <a:rPr lang="en-NZ" sz="2400" b="0" baseline="-25000" dirty="0" err="1" smtClean="0">
                <a:latin typeface="Verdana" pitchFamily="34" charset="0"/>
              </a:rPr>
              <a:t>i</a:t>
            </a:r>
            <a:r>
              <a:rPr lang="en-NZ" sz="2400" b="0" dirty="0" smtClean="0">
                <a:latin typeface="Verdana" pitchFamily="34" charset="0"/>
              </a:rPr>
              <a:t>.</a:t>
            </a:r>
            <a:endParaRPr lang="en-US" b="0" dirty="0">
              <a:latin typeface="Verdana" pitchFamily="34" charset="0"/>
            </a:endParaRPr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 rot="-5400000">
            <a:off x="-1464469" y="2399507"/>
            <a:ext cx="331311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en-US" sz="1200" b="0" dirty="0" smtClean="0">
                <a:latin typeface="Verdana" pitchFamily="34" charset="0"/>
              </a:rPr>
              <a:t>Electric Power Optimization Centre</a:t>
            </a:r>
            <a:endParaRPr lang="en-US" sz="1200" b="0" dirty="0">
              <a:latin typeface="Verdana" pitchFamily="34" charset="0"/>
            </a:endParaRP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 rot="-5400000">
            <a:off x="-950912" y="5349875"/>
            <a:ext cx="22669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0" dirty="0">
                <a:latin typeface="Verdana" pitchFamily="34" charset="0"/>
              </a:rPr>
              <a:t>The University of Auckland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12452" y="2708920"/>
            <a:ext cx="84240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NZ" sz="2400" b="0" dirty="0" smtClean="0">
                <a:latin typeface="Verdana" pitchFamily="34" charset="0"/>
              </a:rPr>
              <a:t>If there is a complete market for risk then agents can sell and buy risky outcomes.</a:t>
            </a:r>
            <a:endParaRPr lang="en-US" b="0" dirty="0">
              <a:latin typeface="Verdan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5536" y="1301859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2400" b="0" dirty="0">
                <a:latin typeface="Verdana" pitchFamily="34" charset="0"/>
              </a:rPr>
              <a:t>What is </a:t>
            </a:r>
            <a:r>
              <a:rPr lang="en-US" sz="2400" b="0" dirty="0" smtClean="0">
                <a:latin typeface="Verdana" pitchFamily="34" charset="0"/>
              </a:rPr>
              <a:t>the competitive </a:t>
            </a:r>
            <a:r>
              <a:rPr lang="en-US" sz="2400" b="0" dirty="0">
                <a:latin typeface="Verdana" pitchFamily="34" charset="0"/>
              </a:rPr>
              <a:t>equilibrium under risk?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27224" y="3555593"/>
            <a:ext cx="842404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NZ" sz="2400" b="0" dirty="0" smtClean="0">
                <a:latin typeface="Verdana" pitchFamily="34" charset="0"/>
              </a:rPr>
              <a:t>The equilibrium solves</a:t>
            </a:r>
          </a:p>
          <a:p>
            <a:pPr algn="l"/>
            <a:endParaRPr lang="en-NZ" sz="2400" b="0" dirty="0" smtClean="0">
              <a:latin typeface="Verdana" pitchFamily="34" charset="0"/>
            </a:endParaRPr>
          </a:p>
          <a:p>
            <a:pPr algn="l"/>
            <a:r>
              <a:rPr lang="en-NZ" sz="2800" b="0" dirty="0" smtClean="0">
                <a:latin typeface="Verdana" pitchFamily="34" charset="0"/>
              </a:rPr>
              <a:t>V(Z</a:t>
            </a:r>
            <a:r>
              <a:rPr lang="en-NZ" sz="2800" b="0" baseline="-25000" dirty="0" smtClean="0">
                <a:latin typeface="Verdana" pitchFamily="34" charset="0"/>
              </a:rPr>
              <a:t>1</a:t>
            </a:r>
            <a:r>
              <a:rPr lang="en-NZ" sz="2800" b="0" dirty="0" smtClean="0">
                <a:latin typeface="Verdana" pitchFamily="34" charset="0"/>
              </a:rPr>
              <a:t>,..) = min {</a:t>
            </a:r>
            <a:r>
              <a:rPr lang="en-NZ" sz="3600" b="0" dirty="0" smtClean="0">
                <a:latin typeface="Symbol" pitchFamily="18" charset="2"/>
              </a:rPr>
              <a:t>S</a:t>
            </a:r>
            <a:r>
              <a:rPr lang="en-NZ" sz="2800" b="0" baseline="-25000" dirty="0" smtClean="0">
                <a:latin typeface="Verdana" pitchFamily="34" charset="0"/>
              </a:rPr>
              <a:t>i</a:t>
            </a:r>
            <a:r>
              <a:rPr lang="en-NZ" sz="2800" b="0" dirty="0" smtClean="0">
                <a:latin typeface="Verdana" pitchFamily="34" charset="0"/>
              </a:rPr>
              <a:t>  </a:t>
            </a:r>
            <a:r>
              <a:rPr lang="en-NZ" sz="2800" b="0" dirty="0" err="1" smtClean="0">
                <a:latin typeface="Symbol" pitchFamily="18" charset="2"/>
              </a:rPr>
              <a:t>r</a:t>
            </a:r>
            <a:r>
              <a:rPr lang="en-NZ" sz="2800" b="0" baseline="-25000" dirty="0" err="1" smtClean="0">
                <a:latin typeface="Verdana" pitchFamily="34" charset="0"/>
              </a:rPr>
              <a:t>i</a:t>
            </a:r>
            <a:r>
              <a:rPr lang="en-NZ" sz="2800" b="0" dirty="0" smtClean="0">
                <a:latin typeface="Verdana" pitchFamily="34" charset="0"/>
              </a:rPr>
              <a:t>(</a:t>
            </a:r>
            <a:r>
              <a:rPr lang="en-NZ" sz="2800" b="0" dirty="0" err="1" smtClean="0">
                <a:latin typeface="Verdana" pitchFamily="34" charset="0"/>
              </a:rPr>
              <a:t>Z</a:t>
            </a:r>
            <a:r>
              <a:rPr lang="en-NZ" sz="2800" b="0" baseline="-25000" dirty="0" err="1" smtClean="0">
                <a:latin typeface="Verdana" pitchFamily="34" charset="0"/>
              </a:rPr>
              <a:t>i</a:t>
            </a:r>
            <a:r>
              <a:rPr lang="en-NZ" sz="2800" b="0" dirty="0" smtClean="0">
                <a:latin typeface="Verdana" pitchFamily="34" charset="0"/>
              </a:rPr>
              <a:t>-W</a:t>
            </a:r>
            <a:r>
              <a:rPr lang="en-NZ" sz="2800" b="0" baseline="-25000" dirty="0" smtClean="0">
                <a:latin typeface="Verdana" pitchFamily="34" charset="0"/>
              </a:rPr>
              <a:t>i</a:t>
            </a:r>
            <a:r>
              <a:rPr lang="en-NZ" sz="2800" b="0" dirty="0" smtClean="0">
                <a:latin typeface="Verdana" pitchFamily="34" charset="0"/>
              </a:rPr>
              <a:t>):</a:t>
            </a:r>
            <a:r>
              <a:rPr lang="en-NZ" sz="2800" b="0" dirty="0" smtClean="0">
                <a:latin typeface="Symbol" pitchFamily="18" charset="2"/>
              </a:rPr>
              <a:t> </a:t>
            </a:r>
            <a:r>
              <a:rPr lang="en-NZ" sz="3600" b="0" dirty="0">
                <a:latin typeface="Symbol" pitchFamily="18" charset="2"/>
              </a:rPr>
              <a:t>S</a:t>
            </a:r>
            <a:r>
              <a:rPr lang="en-NZ" sz="2800" b="0" baseline="-25000" dirty="0">
                <a:latin typeface="Verdana" pitchFamily="34" charset="0"/>
              </a:rPr>
              <a:t>i</a:t>
            </a:r>
            <a:r>
              <a:rPr lang="en-NZ" sz="2800" b="0" dirty="0" smtClean="0">
                <a:latin typeface="Verdana" pitchFamily="34" charset="0"/>
              </a:rPr>
              <a:t> W</a:t>
            </a:r>
            <a:r>
              <a:rPr lang="en-NZ" sz="2800" b="0" baseline="-25000" dirty="0" smtClean="0">
                <a:latin typeface="Verdana" pitchFamily="34" charset="0"/>
              </a:rPr>
              <a:t>i</a:t>
            </a:r>
            <a:r>
              <a:rPr lang="en-NZ" sz="2800" b="0" dirty="0" smtClean="0">
                <a:latin typeface="Verdana" pitchFamily="34" charset="0"/>
              </a:rPr>
              <a:t> =0}</a:t>
            </a:r>
          </a:p>
          <a:p>
            <a:pPr algn="l"/>
            <a:endParaRPr lang="en-US" b="0" baseline="-25000" dirty="0">
              <a:latin typeface="Verdana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7544" y="5085184"/>
            <a:ext cx="86044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NZ" sz="2400" b="0" dirty="0" smtClean="0">
                <a:latin typeface="Verdana" pitchFamily="34" charset="0"/>
              </a:rPr>
              <a:t>Equivalent to using a system risk measure </a:t>
            </a:r>
            <a:r>
              <a:rPr lang="en-NZ" sz="2400" b="0" dirty="0" err="1" smtClean="0">
                <a:latin typeface="Symbol" pitchFamily="18" charset="2"/>
              </a:rPr>
              <a:t>r</a:t>
            </a:r>
            <a:r>
              <a:rPr lang="en-NZ" sz="2400" b="0" baseline="-25000" dirty="0" err="1" smtClean="0">
                <a:latin typeface="Verdana" pitchFamily="34" charset="0"/>
              </a:rPr>
              <a:t>s</a:t>
            </a:r>
            <a:r>
              <a:rPr lang="en-NZ" sz="2400" b="0" dirty="0" smtClean="0">
                <a:latin typeface="Verdana" pitchFamily="34" charset="0"/>
              </a:rPr>
              <a:t>(</a:t>
            </a:r>
            <a:r>
              <a:rPr lang="en-NZ" sz="4000" b="0" dirty="0" smtClean="0">
                <a:latin typeface="Symbol" pitchFamily="18" charset="2"/>
              </a:rPr>
              <a:t>S</a:t>
            </a:r>
            <a:r>
              <a:rPr lang="en-NZ" sz="2400" b="0" baseline="-25000" dirty="0" smtClean="0">
                <a:latin typeface="Verdana" pitchFamily="34" charset="0"/>
              </a:rPr>
              <a:t>i</a:t>
            </a:r>
            <a:r>
              <a:rPr lang="en-NZ" sz="2400" b="0" dirty="0" smtClean="0">
                <a:latin typeface="Verdana" pitchFamily="34" charset="0"/>
              </a:rPr>
              <a:t> </a:t>
            </a:r>
            <a:r>
              <a:rPr lang="en-NZ" sz="2800" b="0" dirty="0" err="1">
                <a:latin typeface="Verdana" pitchFamily="34" charset="0"/>
              </a:rPr>
              <a:t>Z</a:t>
            </a:r>
            <a:r>
              <a:rPr lang="en-NZ" sz="2400" b="0" baseline="-25000" dirty="0" err="1">
                <a:latin typeface="Verdana" pitchFamily="34" charset="0"/>
              </a:rPr>
              <a:t>i</a:t>
            </a:r>
            <a:r>
              <a:rPr lang="en-NZ" sz="2400" b="0" dirty="0">
                <a:latin typeface="Verdana" pitchFamily="34" charset="0"/>
              </a:rPr>
              <a:t> </a:t>
            </a:r>
            <a:r>
              <a:rPr lang="en-NZ" sz="2400" b="0" dirty="0" smtClean="0">
                <a:latin typeface="Verdana" pitchFamily="34" charset="0"/>
              </a:rPr>
              <a:t>)</a:t>
            </a:r>
            <a:endParaRPr lang="en-US" b="0" dirty="0">
              <a:latin typeface="Verdana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7436" y="5870932"/>
            <a:ext cx="8748464" cy="46166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NZ" sz="2400" b="0" dirty="0" smtClean="0">
                <a:latin typeface="Verdana" pitchFamily="34" charset="0"/>
              </a:rPr>
              <a:t>Can compute equilibrium with risk-averse optimization.</a:t>
            </a:r>
            <a:endParaRPr lang="en-US" b="0" dirty="0">
              <a:latin typeface="Verdana" pitchFamily="34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2521868" y="2750870"/>
            <a:ext cx="1584176" cy="415498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sz="21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38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66"/>
            </a:gs>
            <a:gs pos="64999">
              <a:srgbClr val="F0EBD5"/>
            </a:gs>
            <a:gs pos="100000">
              <a:srgbClr val="D1C39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188913"/>
            <a:ext cx="1079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37"/>
          <p:cNvSpPr>
            <a:spLocks noChangeShapeType="1"/>
          </p:cNvSpPr>
          <p:nvPr/>
        </p:nvSpPr>
        <p:spPr bwMode="auto">
          <a:xfrm>
            <a:off x="363538" y="1052513"/>
            <a:ext cx="8780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Line 33"/>
          <p:cNvSpPr>
            <a:spLocks noChangeShapeType="1"/>
          </p:cNvSpPr>
          <p:nvPr/>
        </p:nvSpPr>
        <p:spPr bwMode="auto">
          <a:xfrm>
            <a:off x="365125" y="-3175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Line 31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Line 42"/>
          <p:cNvSpPr>
            <a:spLocks noChangeShapeType="1"/>
          </p:cNvSpPr>
          <p:nvPr/>
        </p:nvSpPr>
        <p:spPr bwMode="auto">
          <a:xfrm>
            <a:off x="0" y="1052513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Line 27"/>
          <p:cNvSpPr>
            <a:spLocks noChangeShapeType="1"/>
          </p:cNvSpPr>
          <p:nvPr/>
        </p:nvSpPr>
        <p:spPr bwMode="auto">
          <a:xfrm>
            <a:off x="-3175" y="4365625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-36512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0" dirty="0" smtClean="0">
                <a:solidFill>
                  <a:schemeClr val="tx1"/>
                </a:solidFill>
              </a:rPr>
              <a:t>Conclusion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7544" y="1268760"/>
            <a:ext cx="8424044" cy="7617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NZ" sz="2400" b="0" dirty="0" smtClean="0">
                <a:latin typeface="Verdana" pitchFamily="34" charset="0"/>
              </a:rPr>
              <a:t>When agents are risk neutral, competitive markets correspond to a central plan. </a:t>
            </a:r>
          </a:p>
          <a:p>
            <a:pPr algn="l"/>
            <a:endParaRPr lang="en-NZ" sz="2400" b="0" dirty="0">
              <a:latin typeface="Verdana" pitchFamily="34" charset="0"/>
            </a:endParaRPr>
          </a:p>
          <a:p>
            <a:pPr algn="l"/>
            <a:r>
              <a:rPr lang="en-NZ" sz="2400" b="0" dirty="0" smtClean="0">
                <a:latin typeface="Verdana" pitchFamily="34" charset="0"/>
              </a:rPr>
              <a:t>When agents are risk averse, competitive markets do not always correspond </a:t>
            </a:r>
            <a:r>
              <a:rPr lang="en-NZ" sz="2400" b="0" dirty="0">
                <a:latin typeface="Verdana" pitchFamily="34" charset="0"/>
              </a:rPr>
              <a:t>to a central plan. </a:t>
            </a:r>
            <a:r>
              <a:rPr lang="en-NZ" sz="2400" b="0" dirty="0" smtClean="0">
                <a:latin typeface="Verdana" pitchFamily="34" charset="0"/>
              </a:rPr>
              <a:t>In general we need aligned risks, or completion of the risk market.</a:t>
            </a:r>
          </a:p>
          <a:p>
            <a:pPr algn="l"/>
            <a:endParaRPr lang="en-NZ" sz="2400" b="0" dirty="0">
              <a:latin typeface="Verdana" pitchFamily="34" charset="0"/>
            </a:endParaRPr>
          </a:p>
          <a:p>
            <a:pPr algn="l"/>
            <a:r>
              <a:rPr lang="en-NZ" sz="2400" b="0" dirty="0" smtClean="0">
                <a:latin typeface="Verdana" pitchFamily="34" charset="0"/>
              </a:rPr>
              <a:t>This is true even if there is only one risk-averse agent.</a:t>
            </a:r>
            <a:endParaRPr lang="en-NZ" sz="2400" b="0" dirty="0">
              <a:latin typeface="Verdana" pitchFamily="34" charset="0"/>
            </a:endParaRPr>
          </a:p>
          <a:p>
            <a:pPr algn="l"/>
            <a:endParaRPr lang="en-NZ" sz="2400" b="0" dirty="0">
              <a:latin typeface="Verdana" pitchFamily="34" charset="0"/>
            </a:endParaRPr>
          </a:p>
          <a:p>
            <a:pPr algn="l"/>
            <a:r>
              <a:rPr lang="en-NZ" sz="2400" b="0" dirty="0" smtClean="0">
                <a:latin typeface="Verdana" pitchFamily="34" charset="0"/>
              </a:rPr>
              <a:t>A new benchmark is needed for the multi-stage hydrothermal setting: risk-averse competitive equilibrium </a:t>
            </a:r>
            <a:r>
              <a:rPr lang="en-NZ" sz="2400" dirty="0" smtClean="0">
                <a:latin typeface="Verdana" pitchFamily="34" charset="0"/>
              </a:rPr>
              <a:t>with incomplete markets for risk</a:t>
            </a:r>
            <a:r>
              <a:rPr lang="en-NZ" sz="2400" b="0" dirty="0" smtClean="0">
                <a:latin typeface="Verdana" pitchFamily="34" charset="0"/>
              </a:rPr>
              <a:t>.</a:t>
            </a:r>
          </a:p>
          <a:p>
            <a:pPr algn="l"/>
            <a:endParaRPr lang="en-NZ" sz="2400" b="0" dirty="0">
              <a:latin typeface="Verdana" pitchFamily="34" charset="0"/>
            </a:endParaRPr>
          </a:p>
          <a:p>
            <a:pPr algn="l"/>
            <a:r>
              <a:rPr lang="en-NZ" sz="2400" b="0" dirty="0" smtClean="0">
                <a:latin typeface="Verdana" pitchFamily="34" charset="0"/>
              </a:rPr>
              <a:t> </a:t>
            </a:r>
          </a:p>
          <a:p>
            <a:pPr algn="l"/>
            <a:endParaRPr lang="en-NZ" b="0" dirty="0">
              <a:latin typeface="Verdana" pitchFamily="34" charset="0"/>
            </a:endParaRPr>
          </a:p>
          <a:p>
            <a:pPr algn="l"/>
            <a:endParaRPr lang="en-NZ" b="0" dirty="0" smtClean="0">
              <a:latin typeface="Verdana" pitchFamily="34" charset="0"/>
            </a:endParaRPr>
          </a:p>
          <a:p>
            <a:pPr algn="l"/>
            <a:endParaRPr lang="en-US" b="0" dirty="0" smtClean="0">
              <a:latin typeface="Verdana" pitchFamily="34" charset="0"/>
            </a:endParaRPr>
          </a:p>
          <a:p>
            <a:pPr algn="l"/>
            <a:endParaRPr lang="en-US" b="0" dirty="0">
              <a:latin typeface="Verdana" pitchFamily="34" charset="0"/>
            </a:endParaRPr>
          </a:p>
          <a:p>
            <a:pPr algn="l"/>
            <a:endParaRPr lang="en-US" b="0" dirty="0">
              <a:latin typeface="Verdana" pitchFamily="34" charset="0"/>
            </a:endParaRPr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 rot="-5400000">
            <a:off x="-1464469" y="2399507"/>
            <a:ext cx="331311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en-US" sz="1200" b="0" dirty="0" smtClean="0">
                <a:latin typeface="Verdana" pitchFamily="34" charset="0"/>
              </a:rPr>
              <a:t>Electric Power Optimization Centre</a:t>
            </a:r>
            <a:endParaRPr lang="en-US" sz="1200" b="0" dirty="0">
              <a:latin typeface="Verdana" pitchFamily="34" charset="0"/>
            </a:endParaRP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 rot="-5400000">
            <a:off x="-950912" y="5349875"/>
            <a:ext cx="22669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0" dirty="0">
                <a:latin typeface="Verdana" pitchFamily="34" charset="0"/>
              </a:rPr>
              <a:t>The University of Auckland</a:t>
            </a:r>
          </a:p>
        </p:txBody>
      </p:sp>
    </p:spTree>
    <p:extLst>
      <p:ext uri="{BB962C8B-B14F-4D97-AF65-F5344CB8AC3E}">
        <p14:creationId xmlns:p14="http://schemas.microsoft.com/office/powerpoint/2010/main" val="109690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66"/>
            </a:gs>
            <a:gs pos="64999">
              <a:srgbClr val="F0EBD5"/>
            </a:gs>
            <a:gs pos="100000">
              <a:srgbClr val="D1C39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188913"/>
            <a:ext cx="1079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37"/>
          <p:cNvSpPr>
            <a:spLocks noChangeShapeType="1"/>
          </p:cNvSpPr>
          <p:nvPr/>
        </p:nvSpPr>
        <p:spPr bwMode="auto">
          <a:xfrm>
            <a:off x="363538" y="1052513"/>
            <a:ext cx="8780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Line 33"/>
          <p:cNvSpPr>
            <a:spLocks noChangeShapeType="1"/>
          </p:cNvSpPr>
          <p:nvPr/>
        </p:nvSpPr>
        <p:spPr bwMode="auto">
          <a:xfrm>
            <a:off x="365125" y="-3175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Line 31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Line 42"/>
          <p:cNvSpPr>
            <a:spLocks noChangeShapeType="1"/>
          </p:cNvSpPr>
          <p:nvPr/>
        </p:nvSpPr>
        <p:spPr bwMode="auto">
          <a:xfrm>
            <a:off x="0" y="1052513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Line 27"/>
          <p:cNvSpPr>
            <a:spLocks noChangeShapeType="1"/>
          </p:cNvSpPr>
          <p:nvPr/>
        </p:nvSpPr>
        <p:spPr bwMode="auto">
          <a:xfrm>
            <a:off x="-3175" y="4365625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-54024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0" dirty="0" smtClean="0">
                <a:solidFill>
                  <a:schemeClr val="tx1"/>
                </a:solidFill>
              </a:rPr>
              <a:t>Dry winters and prices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" r="15703" b="1840"/>
          <a:stretch>
            <a:fillRect/>
          </a:stretch>
        </p:blipFill>
        <p:spPr bwMode="auto">
          <a:xfrm>
            <a:off x="727449" y="1141985"/>
            <a:ext cx="7732983" cy="5455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21"/>
          <p:cNvSpPr>
            <a:spLocks noChangeArrowheads="1"/>
          </p:cNvSpPr>
          <p:nvPr/>
        </p:nvSpPr>
        <p:spPr bwMode="auto">
          <a:xfrm rot="-5400000">
            <a:off x="-1464469" y="2399507"/>
            <a:ext cx="331311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en-US" sz="1200" b="0" dirty="0" smtClean="0">
                <a:latin typeface="Verdana" pitchFamily="34" charset="0"/>
              </a:rPr>
              <a:t>Electric Power Optimization Centre</a:t>
            </a:r>
            <a:endParaRPr lang="en-US" sz="1200" b="0" dirty="0">
              <a:latin typeface="Verdana" pitchFamily="34" charset="0"/>
            </a:endParaRPr>
          </a:p>
        </p:txBody>
      </p:sp>
      <p:sp>
        <p:nvSpPr>
          <p:cNvPr id="14" name="Rectangle 20"/>
          <p:cNvSpPr>
            <a:spLocks noChangeArrowheads="1"/>
          </p:cNvSpPr>
          <p:nvPr/>
        </p:nvSpPr>
        <p:spPr bwMode="auto">
          <a:xfrm rot="-5400000">
            <a:off x="-950912" y="5349875"/>
            <a:ext cx="22669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0" dirty="0">
                <a:latin typeface="Verdana" pitchFamily="34" charset="0"/>
              </a:rPr>
              <a:t>The University of Auckland</a:t>
            </a:r>
          </a:p>
        </p:txBody>
      </p:sp>
    </p:spTree>
    <p:extLst>
      <p:ext uri="{BB962C8B-B14F-4D97-AF65-F5344CB8AC3E}">
        <p14:creationId xmlns:p14="http://schemas.microsoft.com/office/powerpoint/2010/main" val="250929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66"/>
            </a:gs>
            <a:gs pos="64999">
              <a:srgbClr val="F0EBD5"/>
            </a:gs>
            <a:gs pos="100000">
              <a:srgbClr val="D1C39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188913"/>
            <a:ext cx="1079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37"/>
          <p:cNvSpPr>
            <a:spLocks noChangeShapeType="1"/>
          </p:cNvSpPr>
          <p:nvPr/>
        </p:nvSpPr>
        <p:spPr bwMode="auto">
          <a:xfrm>
            <a:off x="363538" y="1052513"/>
            <a:ext cx="8780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Line 33"/>
          <p:cNvSpPr>
            <a:spLocks noChangeShapeType="1"/>
          </p:cNvSpPr>
          <p:nvPr/>
        </p:nvSpPr>
        <p:spPr bwMode="auto">
          <a:xfrm>
            <a:off x="365125" y="-3175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Line 31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Line 42"/>
          <p:cNvSpPr>
            <a:spLocks noChangeShapeType="1"/>
          </p:cNvSpPr>
          <p:nvPr/>
        </p:nvSpPr>
        <p:spPr bwMode="auto">
          <a:xfrm>
            <a:off x="0" y="1052513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Line 27"/>
          <p:cNvSpPr>
            <a:spLocks noChangeShapeType="1"/>
          </p:cNvSpPr>
          <p:nvPr/>
        </p:nvSpPr>
        <p:spPr bwMode="auto">
          <a:xfrm>
            <a:off x="-3175" y="4365625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-36512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0" dirty="0" smtClean="0">
                <a:solidFill>
                  <a:schemeClr val="tx1"/>
                </a:solidFill>
              </a:rPr>
              <a:t>Research question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611559" y="2565722"/>
            <a:ext cx="8459415" cy="4463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99"/>
              </a:buClr>
              <a:buFont typeface="Times" pitchFamily="18" charset="0"/>
              <a:buChar char="•"/>
              <a:defRPr sz="1500" i="1">
                <a:solidFill>
                  <a:schemeClr val="tx2"/>
                </a:solidFill>
                <a:latin typeface="+mn-lt"/>
              </a:defRPr>
            </a:lvl3pPr>
            <a:lvl4pPr marL="1562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99"/>
              </a:buClr>
              <a:buChar char="–"/>
              <a:defRPr sz="1500">
                <a:solidFill>
                  <a:schemeClr val="tx2"/>
                </a:solidFill>
                <a:latin typeface="+mn-lt"/>
              </a:defRPr>
            </a:lvl4pPr>
            <a:lvl5pPr marL="1981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99"/>
              </a:buClr>
              <a:buChar char="»"/>
              <a:defRPr sz="1500">
                <a:solidFill>
                  <a:schemeClr val="tx2"/>
                </a:solidFill>
                <a:latin typeface="+mn-lt"/>
              </a:defRPr>
            </a:lvl5pPr>
            <a:lvl6pPr marL="2438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0099"/>
              </a:buClr>
              <a:buChar char="»"/>
              <a:defRPr sz="1500">
                <a:solidFill>
                  <a:schemeClr val="tx2"/>
                </a:solidFill>
                <a:latin typeface="+mn-lt"/>
              </a:defRPr>
            </a:lvl6pPr>
            <a:lvl7pPr marL="2895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0099"/>
              </a:buClr>
              <a:buChar char="»"/>
              <a:defRPr sz="1500">
                <a:solidFill>
                  <a:schemeClr val="tx2"/>
                </a:solidFill>
                <a:latin typeface="+mn-lt"/>
              </a:defRPr>
            </a:lvl7pPr>
            <a:lvl8pPr marL="3352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0099"/>
              </a:buClr>
              <a:buChar char="»"/>
              <a:defRPr sz="1500">
                <a:solidFill>
                  <a:schemeClr val="tx2"/>
                </a:solidFill>
                <a:latin typeface="+mn-lt"/>
              </a:defRPr>
            </a:lvl8pPr>
            <a:lvl9pPr marL="3810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0099"/>
              </a:buClr>
              <a:buChar char="»"/>
              <a:defRPr sz="1500">
                <a:solidFill>
                  <a:schemeClr val="tx2"/>
                </a:solidFill>
                <a:latin typeface="+mn-lt"/>
              </a:defRPr>
            </a:lvl9pPr>
          </a:lstStyle>
          <a:p>
            <a:pPr marL="0" indent="0">
              <a:buSzPts val="2400"/>
              <a:buNone/>
            </a:pPr>
            <a:r>
              <a:rPr lang="en-US" sz="3200" b="0" dirty="0" smtClean="0">
                <a:latin typeface="Verdana" pitchFamily="34" charset="0"/>
              </a:rPr>
              <a:t>What does a perfectly competitive market look like when it is dominated by a possibly insecure supply of hydro electricity?</a:t>
            </a:r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 rot="-5400000">
            <a:off x="-1464469" y="2399507"/>
            <a:ext cx="331311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en-US" sz="1200" b="0" dirty="0" smtClean="0">
                <a:latin typeface="Verdana" pitchFamily="34" charset="0"/>
              </a:rPr>
              <a:t>Electric Power Optimization Centre</a:t>
            </a:r>
            <a:endParaRPr lang="en-US" sz="1200" b="0" dirty="0">
              <a:latin typeface="Verdana" pitchFamily="34" charset="0"/>
            </a:endParaRP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 rot="-5400000">
            <a:off x="-950912" y="5349875"/>
            <a:ext cx="22669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0" dirty="0">
                <a:latin typeface="Verdana" pitchFamily="34" charset="0"/>
              </a:rPr>
              <a:t>The University of Auckland</a:t>
            </a:r>
          </a:p>
        </p:txBody>
      </p:sp>
    </p:spTree>
    <p:extLst>
      <p:ext uri="{BB962C8B-B14F-4D97-AF65-F5344CB8AC3E}">
        <p14:creationId xmlns:p14="http://schemas.microsoft.com/office/powerpoint/2010/main" val="53607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66"/>
            </a:gs>
            <a:gs pos="64999">
              <a:srgbClr val="F0EBD5"/>
            </a:gs>
            <a:gs pos="100000">
              <a:srgbClr val="D1C39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188913"/>
            <a:ext cx="1079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37"/>
          <p:cNvSpPr>
            <a:spLocks noChangeShapeType="1"/>
          </p:cNvSpPr>
          <p:nvPr/>
        </p:nvSpPr>
        <p:spPr bwMode="auto">
          <a:xfrm>
            <a:off x="363538" y="1052513"/>
            <a:ext cx="8780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Line 33"/>
          <p:cNvSpPr>
            <a:spLocks noChangeShapeType="1"/>
          </p:cNvSpPr>
          <p:nvPr/>
        </p:nvSpPr>
        <p:spPr bwMode="auto">
          <a:xfrm>
            <a:off x="365125" y="-3175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Line 31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Line 42"/>
          <p:cNvSpPr>
            <a:spLocks noChangeShapeType="1"/>
          </p:cNvSpPr>
          <p:nvPr/>
        </p:nvSpPr>
        <p:spPr bwMode="auto">
          <a:xfrm>
            <a:off x="0" y="1052513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Line 27"/>
          <p:cNvSpPr>
            <a:spLocks noChangeShapeType="1"/>
          </p:cNvSpPr>
          <p:nvPr/>
        </p:nvSpPr>
        <p:spPr bwMode="auto">
          <a:xfrm>
            <a:off x="-3175" y="4365625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-36512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0" smtClean="0">
                <a:solidFill>
                  <a:schemeClr val="tx1"/>
                </a:solidFill>
              </a:rPr>
              <a:t>An equilibrium result</a:t>
            </a:r>
            <a:endParaRPr lang="en-US" sz="3200" b="0" dirty="0" smtClean="0">
              <a:solidFill>
                <a:schemeClr val="tx1"/>
              </a:solidFill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524061" y="1197161"/>
            <a:ext cx="8459415" cy="4463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99"/>
              </a:buClr>
              <a:buFont typeface="Times" pitchFamily="18" charset="0"/>
              <a:buChar char="•"/>
              <a:defRPr sz="1500" i="1">
                <a:solidFill>
                  <a:schemeClr val="tx2"/>
                </a:solidFill>
                <a:latin typeface="+mn-lt"/>
              </a:defRPr>
            </a:lvl3pPr>
            <a:lvl4pPr marL="1562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99"/>
              </a:buClr>
              <a:buChar char="–"/>
              <a:defRPr sz="1500">
                <a:solidFill>
                  <a:schemeClr val="tx2"/>
                </a:solidFill>
                <a:latin typeface="+mn-lt"/>
              </a:defRPr>
            </a:lvl4pPr>
            <a:lvl5pPr marL="1981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99"/>
              </a:buClr>
              <a:buChar char="»"/>
              <a:defRPr sz="1500">
                <a:solidFill>
                  <a:schemeClr val="tx2"/>
                </a:solidFill>
                <a:latin typeface="+mn-lt"/>
              </a:defRPr>
            </a:lvl5pPr>
            <a:lvl6pPr marL="2438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0099"/>
              </a:buClr>
              <a:buChar char="»"/>
              <a:defRPr sz="1500">
                <a:solidFill>
                  <a:schemeClr val="tx2"/>
                </a:solidFill>
                <a:latin typeface="+mn-lt"/>
              </a:defRPr>
            </a:lvl6pPr>
            <a:lvl7pPr marL="2895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0099"/>
              </a:buClr>
              <a:buChar char="»"/>
              <a:defRPr sz="1500">
                <a:solidFill>
                  <a:schemeClr val="tx2"/>
                </a:solidFill>
                <a:latin typeface="+mn-lt"/>
              </a:defRPr>
            </a:lvl7pPr>
            <a:lvl8pPr marL="3352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0099"/>
              </a:buClr>
              <a:buChar char="»"/>
              <a:defRPr sz="1500">
                <a:solidFill>
                  <a:schemeClr val="tx2"/>
                </a:solidFill>
                <a:latin typeface="+mn-lt"/>
              </a:defRPr>
            </a:lvl8pPr>
            <a:lvl9pPr marL="3810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90099"/>
              </a:buClr>
              <a:buChar char="»"/>
              <a:defRPr sz="1500">
                <a:solidFill>
                  <a:schemeClr val="tx2"/>
                </a:solidFill>
                <a:latin typeface="+mn-lt"/>
              </a:defRPr>
            </a:lvl9pPr>
          </a:lstStyle>
          <a:p>
            <a:pPr marL="0" indent="0">
              <a:buSzPts val="2400"/>
              <a:buNone/>
            </a:pPr>
            <a:r>
              <a:rPr lang="en-US" sz="2000" b="0" dirty="0" smtClean="0">
                <a:latin typeface="Verdana" pitchFamily="34" charset="0"/>
              </a:rPr>
              <a:t>Suppose that the state of the world in all future times is known, except for reservoir inflows that are known to follow a stochastic process that is common knowledge to all generators. Suppose that, given electricity prices, these generators maximize their individual </a:t>
            </a:r>
            <a:r>
              <a:rPr lang="en-US" sz="2000" b="0" dirty="0" smtClean="0">
                <a:solidFill>
                  <a:srgbClr val="FF0000"/>
                </a:solidFill>
                <a:latin typeface="Verdana" pitchFamily="34" charset="0"/>
              </a:rPr>
              <a:t>expected profits </a:t>
            </a:r>
            <a:r>
              <a:rPr lang="en-US" sz="2000" b="0" dirty="0" smtClean="0">
                <a:latin typeface="Verdana" pitchFamily="34" charset="0"/>
              </a:rPr>
              <a:t>as price takers.</a:t>
            </a:r>
          </a:p>
          <a:p>
            <a:pPr marL="0" indent="0">
              <a:buSzPts val="2400"/>
              <a:buNone/>
            </a:pPr>
            <a:endParaRPr lang="en-US" sz="2000" b="0" dirty="0" smtClean="0">
              <a:latin typeface="Verdana" pitchFamily="34" charset="0"/>
            </a:endParaRPr>
          </a:p>
          <a:p>
            <a:pPr marL="0" indent="0">
              <a:buSzPts val="2400"/>
              <a:buNone/>
            </a:pPr>
            <a:r>
              <a:rPr lang="en-US" sz="2000" b="0" dirty="0" smtClean="0">
                <a:latin typeface="Verdana" pitchFamily="34" charset="0"/>
              </a:rPr>
              <a:t>There </a:t>
            </a:r>
            <a:r>
              <a:rPr lang="en-US" sz="2000" b="0" dirty="0" smtClean="0">
                <a:solidFill>
                  <a:srgbClr val="FF0000"/>
                </a:solidFill>
                <a:latin typeface="Verdana" pitchFamily="34" charset="0"/>
              </a:rPr>
              <a:t>exists</a:t>
            </a:r>
            <a:r>
              <a:rPr lang="en-US" sz="2000" b="0" dirty="0" smtClean="0">
                <a:latin typeface="Verdana" pitchFamily="34" charset="0"/>
              </a:rPr>
              <a:t> a </a:t>
            </a:r>
            <a:r>
              <a:rPr lang="en-US" sz="2000" b="0" dirty="0" smtClean="0">
                <a:solidFill>
                  <a:srgbClr val="FF0000"/>
                </a:solidFill>
                <a:latin typeface="Verdana" pitchFamily="34" charset="0"/>
              </a:rPr>
              <a:t>stochastic process</a:t>
            </a:r>
            <a:r>
              <a:rPr lang="en-US" sz="2000" b="0" dirty="0" smtClean="0">
                <a:latin typeface="Verdana" pitchFamily="34" charset="0"/>
              </a:rPr>
              <a:t> of market </a:t>
            </a:r>
            <a:r>
              <a:rPr lang="en-US" sz="2000" b="0" dirty="0" smtClean="0">
                <a:solidFill>
                  <a:srgbClr val="FF0000"/>
                </a:solidFill>
                <a:latin typeface="Verdana" pitchFamily="34" charset="0"/>
              </a:rPr>
              <a:t>prices</a:t>
            </a:r>
            <a:r>
              <a:rPr lang="en-US" sz="2000" b="0" dirty="0" smtClean="0">
                <a:latin typeface="Verdana" pitchFamily="34" charset="0"/>
              </a:rPr>
              <a:t> that gives a </a:t>
            </a:r>
            <a:r>
              <a:rPr lang="en-US" sz="2000" b="0" dirty="0" smtClean="0">
                <a:solidFill>
                  <a:srgbClr val="FF0000"/>
                </a:solidFill>
                <a:latin typeface="Verdana" pitchFamily="34" charset="0"/>
              </a:rPr>
              <a:t>price-taking</a:t>
            </a:r>
            <a:r>
              <a:rPr lang="en-US" sz="2000" b="0" dirty="0" smtClean="0">
                <a:latin typeface="Verdana" pitchFamily="34" charset="0"/>
              </a:rPr>
              <a:t> </a:t>
            </a:r>
            <a:r>
              <a:rPr lang="en-US" sz="2000" b="0" dirty="0" smtClean="0">
                <a:solidFill>
                  <a:srgbClr val="FF0000"/>
                </a:solidFill>
                <a:latin typeface="Verdana" pitchFamily="34" charset="0"/>
              </a:rPr>
              <a:t>equilibrium</a:t>
            </a:r>
            <a:r>
              <a:rPr lang="en-US" sz="2000" b="0" dirty="0" smtClean="0">
                <a:latin typeface="Verdana" pitchFamily="34" charset="0"/>
              </a:rPr>
              <a:t>. These prices result in generation that maximizes the </a:t>
            </a:r>
            <a:r>
              <a:rPr lang="en-US" sz="2000" b="0" dirty="0" smtClean="0">
                <a:solidFill>
                  <a:srgbClr val="FF0000"/>
                </a:solidFill>
                <a:latin typeface="Verdana" pitchFamily="34" charset="0"/>
              </a:rPr>
              <a:t>total</a:t>
            </a:r>
            <a:r>
              <a:rPr lang="en-US" sz="2000" b="0" dirty="0" smtClean="0">
                <a:latin typeface="Verdana" pitchFamily="34" charset="0"/>
              </a:rPr>
              <a:t> expected welfare of consumers and generators. </a:t>
            </a:r>
          </a:p>
          <a:p>
            <a:pPr marL="0" indent="0">
              <a:buSzPts val="2400"/>
              <a:buNone/>
            </a:pPr>
            <a:endParaRPr lang="en-US" sz="2000" b="0" dirty="0">
              <a:latin typeface="Verdana" pitchFamily="34" charset="0"/>
            </a:endParaRPr>
          </a:p>
          <a:p>
            <a:pPr marL="0" indent="0">
              <a:buSzPts val="2400"/>
              <a:buNone/>
            </a:pPr>
            <a:r>
              <a:rPr lang="en-US" sz="2000" b="0" dirty="0" smtClean="0">
                <a:latin typeface="Verdana" pitchFamily="34" charset="0"/>
              </a:rPr>
              <a:t>So the resulting actions by the generators maximizing profits with these prices is system optimal. It minimizes total expected generation cost just as if the plan had been constructed optimally by a </a:t>
            </a:r>
            <a:r>
              <a:rPr lang="en-US" sz="2000" b="0" dirty="0" smtClean="0">
                <a:solidFill>
                  <a:srgbClr val="FF0000"/>
                </a:solidFill>
                <a:latin typeface="Verdana" pitchFamily="34" charset="0"/>
              </a:rPr>
              <a:t>central planner</a:t>
            </a:r>
            <a:r>
              <a:rPr lang="en-US" sz="2000" b="0" dirty="0" smtClean="0">
                <a:latin typeface="Verdana" pitchFamily="34" charset="0"/>
              </a:rPr>
              <a:t>.</a:t>
            </a:r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 rot="-5400000">
            <a:off x="-1464469" y="2399507"/>
            <a:ext cx="331311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en-US" sz="1200" b="0" dirty="0" smtClean="0">
                <a:latin typeface="Verdana" pitchFamily="34" charset="0"/>
              </a:rPr>
              <a:t>Electric Power Optimization Centre</a:t>
            </a:r>
            <a:endParaRPr lang="en-US" sz="1200" b="0" dirty="0">
              <a:latin typeface="Verdana" pitchFamily="34" charset="0"/>
            </a:endParaRP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 rot="-5400000">
            <a:off x="-950912" y="5349875"/>
            <a:ext cx="22669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0" dirty="0">
                <a:latin typeface="Verdana" pitchFamily="34" charset="0"/>
              </a:rPr>
              <a:t>The University of Auckland</a:t>
            </a:r>
          </a:p>
        </p:txBody>
      </p:sp>
    </p:spTree>
    <p:extLst>
      <p:ext uri="{BB962C8B-B14F-4D97-AF65-F5344CB8AC3E}">
        <p14:creationId xmlns:p14="http://schemas.microsoft.com/office/powerpoint/2010/main" val="363087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66"/>
            </a:gs>
            <a:gs pos="64999">
              <a:srgbClr val="F0EBD5"/>
            </a:gs>
            <a:gs pos="100000">
              <a:srgbClr val="D1C39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188913"/>
            <a:ext cx="1079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37"/>
          <p:cNvSpPr>
            <a:spLocks noChangeShapeType="1"/>
          </p:cNvSpPr>
          <p:nvPr/>
        </p:nvSpPr>
        <p:spPr bwMode="auto">
          <a:xfrm>
            <a:off x="363538" y="1052513"/>
            <a:ext cx="8780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Line 33"/>
          <p:cNvSpPr>
            <a:spLocks noChangeShapeType="1"/>
          </p:cNvSpPr>
          <p:nvPr/>
        </p:nvSpPr>
        <p:spPr bwMode="auto">
          <a:xfrm>
            <a:off x="365125" y="-3175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Line 31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Line 42"/>
          <p:cNvSpPr>
            <a:spLocks noChangeShapeType="1"/>
          </p:cNvSpPr>
          <p:nvPr/>
        </p:nvSpPr>
        <p:spPr bwMode="auto">
          <a:xfrm>
            <a:off x="0" y="1052513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Line 27"/>
          <p:cNvSpPr>
            <a:spLocks noChangeShapeType="1"/>
          </p:cNvSpPr>
          <p:nvPr/>
        </p:nvSpPr>
        <p:spPr bwMode="auto">
          <a:xfrm>
            <a:off x="-3175" y="4365625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-36512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0" dirty="0" smtClean="0">
                <a:solidFill>
                  <a:schemeClr val="tx1"/>
                </a:solidFill>
              </a:rPr>
              <a:t>An annual benchmark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559" y="1196752"/>
            <a:ext cx="8459415" cy="4463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2400"/>
              <a:buFont typeface="Verdana" pitchFamily="34" charset="0"/>
              <a:buChar char="–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Solve a </a:t>
            </a:r>
            <a:r>
              <a:rPr lang="en-US" sz="2400" dirty="0" smtClean="0">
                <a:latin typeface="Verdana" pitchFamily="34" charset="0"/>
              </a:rPr>
              <a:t>year-long hydro-thermal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problem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to compute a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Verdana" pitchFamily="34" charset="0"/>
              </a:rPr>
              <a:t>centrally-planned generation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 policy, and simulate this policy.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2400"/>
              <a:buFont typeface="Verdana" pitchFamily="34" charset="0"/>
              <a:buChar char="–"/>
              <a:tabLst/>
            </a:pPr>
            <a:r>
              <a:rPr lang="en-US" sz="2400" dirty="0" smtClean="0">
                <a:latin typeface="Verdana" pitchFamily="34" charset="0"/>
              </a:rPr>
              <a:t>We use </a:t>
            </a:r>
            <a:r>
              <a:rPr lang="en-US" sz="2400" dirty="0" smtClean="0">
                <a:solidFill>
                  <a:srgbClr val="FF0000"/>
                </a:solidFill>
                <a:latin typeface="Verdana" pitchFamily="34" charset="0"/>
              </a:rPr>
              <a:t>DOASA</a:t>
            </a:r>
            <a:r>
              <a:rPr lang="en-US" sz="2400" dirty="0" smtClean="0">
                <a:latin typeface="Verdana" pitchFamily="34" charset="0"/>
              </a:rPr>
              <a:t>, EPOC’s implementation of SDDP.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2400"/>
              <a:buFont typeface="Verdana" pitchFamily="34" charset="0"/>
              <a:buChar char="–"/>
              <a:tabLst/>
            </a:pPr>
            <a:r>
              <a:rPr lang="en-US" sz="2400" dirty="0" smtClean="0">
                <a:latin typeface="Verdana" pitchFamily="34" charset="0"/>
              </a:rPr>
              <a:t>We account for shortages using lost load penalties.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2400"/>
              <a:buFont typeface="Verdana" pitchFamily="34" charset="0"/>
              <a:buChar char="–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In our model, we re-solve DOASA every 13 weeks and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Verdana" pitchFamily="34" charset="0"/>
              </a:rPr>
              <a:t>simulate the policy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between solves using a detailed model of the system. We now call this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Verdana" pitchFamily="34" charset="0"/>
              </a:rPr>
              <a:t>central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2000"/>
              <a:buFont typeface="Verdana" pitchFamily="34" charset="0"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includes transmission system with constraints and losses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2000"/>
              <a:buFont typeface="Verdana" pitchFamily="34" charset="0"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river chains are modeled in detail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2000"/>
              <a:buFont typeface="Verdana" pitchFamily="34" charset="0"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historical station/line outages included in each week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ts val="2000"/>
              <a:buFont typeface="Verdana" pitchFamily="34" charset="0"/>
              <a:buChar char="•"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unit commitment and reserve are not modeled</a:t>
            </a:r>
          </a:p>
        </p:txBody>
      </p:sp>
      <p:sp>
        <p:nvSpPr>
          <p:cNvPr id="12" name="Rectangle 21"/>
          <p:cNvSpPr>
            <a:spLocks noChangeArrowheads="1"/>
          </p:cNvSpPr>
          <p:nvPr/>
        </p:nvSpPr>
        <p:spPr bwMode="auto">
          <a:xfrm rot="-5400000">
            <a:off x="-1464469" y="2399507"/>
            <a:ext cx="331311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en-US" sz="1200" b="0" dirty="0" smtClean="0">
                <a:latin typeface="Verdana" pitchFamily="34" charset="0"/>
              </a:rPr>
              <a:t>Electric Power Optimization Centre</a:t>
            </a:r>
            <a:endParaRPr lang="en-US" sz="1200" b="0" dirty="0">
              <a:latin typeface="Verdana" pitchFamily="34" charset="0"/>
            </a:endParaRPr>
          </a:p>
        </p:txBody>
      </p:sp>
      <p:sp>
        <p:nvSpPr>
          <p:cNvPr id="14" name="Rectangle 20"/>
          <p:cNvSpPr>
            <a:spLocks noChangeArrowheads="1"/>
          </p:cNvSpPr>
          <p:nvPr/>
        </p:nvSpPr>
        <p:spPr bwMode="auto">
          <a:xfrm rot="-5400000">
            <a:off x="-950912" y="5349875"/>
            <a:ext cx="22669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0" dirty="0">
                <a:latin typeface="Verdana" pitchFamily="34" charset="0"/>
              </a:rPr>
              <a:t>The University of Auckland</a:t>
            </a:r>
          </a:p>
        </p:txBody>
      </p:sp>
    </p:spTree>
    <p:extLst>
      <p:ext uri="{BB962C8B-B14F-4D97-AF65-F5344CB8AC3E}">
        <p14:creationId xmlns:p14="http://schemas.microsoft.com/office/powerpoint/2010/main" val="325761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66"/>
            </a:gs>
            <a:gs pos="64999">
              <a:srgbClr val="F0EBD5"/>
            </a:gs>
            <a:gs pos="100000">
              <a:srgbClr val="D1C39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188913"/>
            <a:ext cx="1079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37"/>
          <p:cNvSpPr>
            <a:spLocks noChangeShapeType="1"/>
          </p:cNvSpPr>
          <p:nvPr/>
        </p:nvSpPr>
        <p:spPr bwMode="auto">
          <a:xfrm>
            <a:off x="363538" y="1052513"/>
            <a:ext cx="8780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Line 33"/>
          <p:cNvSpPr>
            <a:spLocks noChangeShapeType="1"/>
          </p:cNvSpPr>
          <p:nvPr/>
        </p:nvSpPr>
        <p:spPr bwMode="auto">
          <a:xfrm>
            <a:off x="365125" y="-3175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Line 31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Line 42"/>
          <p:cNvSpPr>
            <a:spLocks noChangeShapeType="1"/>
          </p:cNvSpPr>
          <p:nvPr/>
        </p:nvSpPr>
        <p:spPr bwMode="auto">
          <a:xfrm>
            <a:off x="0" y="1052513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Line 27"/>
          <p:cNvSpPr>
            <a:spLocks noChangeShapeType="1"/>
          </p:cNvSpPr>
          <p:nvPr/>
        </p:nvSpPr>
        <p:spPr bwMode="auto">
          <a:xfrm>
            <a:off x="-3175" y="4365625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-36512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0" dirty="0" smtClean="0">
                <a:solidFill>
                  <a:schemeClr val="tx1"/>
                </a:solidFill>
              </a:rPr>
              <a:t>Long-term optimization model</a:t>
            </a:r>
          </a:p>
        </p:txBody>
      </p:sp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3995738" y="2800350"/>
            <a:ext cx="1452562" cy="96202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95" t="14291" r="22270" b="16405"/>
          <a:stretch>
            <a:fillRect/>
          </a:stretch>
        </p:blipFill>
        <p:spPr bwMode="auto">
          <a:xfrm>
            <a:off x="7164388" y="3357563"/>
            <a:ext cx="1584325" cy="1150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3357563"/>
            <a:ext cx="15811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439988"/>
            <a:ext cx="2238375" cy="2952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Oval 6"/>
          <p:cNvSpPr>
            <a:spLocks noChangeArrowheads="1"/>
          </p:cNvSpPr>
          <p:nvPr/>
        </p:nvSpPr>
        <p:spPr bwMode="auto">
          <a:xfrm>
            <a:off x="3419475" y="3592513"/>
            <a:ext cx="647700" cy="6477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4" name="Oval 7"/>
          <p:cNvSpPr>
            <a:spLocks noChangeArrowheads="1"/>
          </p:cNvSpPr>
          <p:nvPr/>
        </p:nvSpPr>
        <p:spPr bwMode="auto">
          <a:xfrm>
            <a:off x="5364163" y="2295525"/>
            <a:ext cx="647700" cy="6477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3563938" y="3702050"/>
            <a:ext cx="3921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508625" y="2368550"/>
            <a:ext cx="412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N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V="1">
            <a:off x="2195513" y="4095750"/>
            <a:ext cx="1296987" cy="10810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14" name="Line 11"/>
          <p:cNvSpPr>
            <a:spLocks noChangeShapeType="1"/>
          </p:cNvSpPr>
          <p:nvPr/>
        </p:nvSpPr>
        <p:spPr bwMode="auto">
          <a:xfrm flipV="1">
            <a:off x="2195513" y="4024313"/>
            <a:ext cx="1223962" cy="719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 flipV="1">
            <a:off x="2195513" y="3951288"/>
            <a:ext cx="1223962" cy="288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2139950" y="3775075"/>
            <a:ext cx="1295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17" name="Line 14"/>
          <p:cNvSpPr>
            <a:spLocks noChangeShapeType="1"/>
          </p:cNvSpPr>
          <p:nvPr/>
        </p:nvSpPr>
        <p:spPr bwMode="auto">
          <a:xfrm>
            <a:off x="1763713" y="3592513"/>
            <a:ext cx="1728787" cy="714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18" name="Line 15"/>
          <p:cNvSpPr>
            <a:spLocks noChangeShapeType="1"/>
          </p:cNvSpPr>
          <p:nvPr/>
        </p:nvSpPr>
        <p:spPr bwMode="auto">
          <a:xfrm>
            <a:off x="1476375" y="3232150"/>
            <a:ext cx="2087563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19" name="Line 16"/>
          <p:cNvSpPr>
            <a:spLocks noChangeShapeType="1"/>
          </p:cNvSpPr>
          <p:nvPr/>
        </p:nvSpPr>
        <p:spPr bwMode="auto">
          <a:xfrm>
            <a:off x="1908175" y="2800350"/>
            <a:ext cx="1727200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2411413" y="2655888"/>
            <a:ext cx="1296987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5940425" y="2781300"/>
            <a:ext cx="1584325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22" name="Line 19"/>
          <p:cNvSpPr>
            <a:spLocks noChangeShapeType="1"/>
          </p:cNvSpPr>
          <p:nvPr/>
        </p:nvSpPr>
        <p:spPr bwMode="auto">
          <a:xfrm flipH="1">
            <a:off x="3635375" y="4221163"/>
            <a:ext cx="39688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23" name="Text Box 20"/>
          <p:cNvSpPr txBox="1">
            <a:spLocks noChangeArrowheads="1"/>
          </p:cNvSpPr>
          <p:nvPr/>
        </p:nvSpPr>
        <p:spPr bwMode="auto">
          <a:xfrm>
            <a:off x="2987675" y="5516563"/>
            <a:ext cx="1447800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demand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5219700" y="1412875"/>
            <a:ext cx="1447800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demand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5" name="Line 22"/>
          <p:cNvSpPr>
            <a:spLocks noChangeShapeType="1"/>
          </p:cNvSpPr>
          <p:nvPr/>
        </p:nvSpPr>
        <p:spPr bwMode="auto">
          <a:xfrm flipH="1">
            <a:off x="5651500" y="1916113"/>
            <a:ext cx="0" cy="3603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grpSp>
        <p:nvGrpSpPr>
          <p:cNvPr id="26" name="Group 23"/>
          <p:cNvGrpSpPr>
            <a:grpSpLocks/>
          </p:cNvGrpSpPr>
          <p:nvPr/>
        </p:nvGrpSpPr>
        <p:grpSpPr bwMode="auto">
          <a:xfrm>
            <a:off x="6804025" y="1773238"/>
            <a:ext cx="719138" cy="1223962"/>
            <a:chOff x="4332" y="1071"/>
            <a:chExt cx="453" cy="771"/>
          </a:xfrm>
        </p:grpSpPr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4332" y="1071"/>
              <a:ext cx="453" cy="77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NZ"/>
            </a:p>
          </p:txBody>
        </p:sp>
        <p:grpSp>
          <p:nvGrpSpPr>
            <p:cNvPr id="28" name="Group 25"/>
            <p:cNvGrpSpPr>
              <a:grpSpLocks/>
            </p:cNvGrpSpPr>
            <p:nvPr/>
          </p:nvGrpSpPr>
          <p:grpSpPr bwMode="auto">
            <a:xfrm>
              <a:off x="4377" y="1117"/>
              <a:ext cx="339" cy="500"/>
              <a:chOff x="4150" y="3294"/>
              <a:chExt cx="339" cy="500"/>
            </a:xfrm>
          </p:grpSpPr>
          <p:sp>
            <p:nvSpPr>
              <p:cNvPr id="29" name="AutoShape 26"/>
              <p:cNvSpPr>
                <a:spLocks noChangeArrowheads="1"/>
              </p:cNvSpPr>
              <p:nvPr/>
            </p:nvSpPr>
            <p:spPr bwMode="auto">
              <a:xfrm>
                <a:off x="4150" y="3294"/>
                <a:ext cx="318" cy="136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66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" name="Text Box 27"/>
              <p:cNvSpPr txBox="1">
                <a:spLocks noChangeArrowheads="1"/>
              </p:cNvSpPr>
              <p:nvPr/>
            </p:nvSpPr>
            <p:spPr bwMode="auto">
              <a:xfrm>
                <a:off x="4175" y="3294"/>
                <a:ext cx="314" cy="1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Verdana" pitchFamily="34" charset="0"/>
                  </a:rPr>
                  <a:t>WKO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" name="Oval 28"/>
              <p:cNvSpPr>
                <a:spLocks noChangeArrowheads="1"/>
              </p:cNvSpPr>
              <p:nvPr/>
            </p:nvSpPr>
            <p:spPr bwMode="auto">
              <a:xfrm>
                <a:off x="4271" y="3430"/>
                <a:ext cx="91" cy="91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NZ"/>
              </a:p>
            </p:txBody>
          </p:sp>
          <p:sp>
            <p:nvSpPr>
              <p:cNvPr id="8192" name="Oval 29"/>
              <p:cNvSpPr>
                <a:spLocks noChangeArrowheads="1"/>
              </p:cNvSpPr>
              <p:nvPr/>
            </p:nvSpPr>
            <p:spPr bwMode="auto">
              <a:xfrm>
                <a:off x="4271" y="3521"/>
                <a:ext cx="91" cy="91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NZ"/>
              </a:p>
            </p:txBody>
          </p:sp>
          <p:sp>
            <p:nvSpPr>
              <p:cNvPr id="8193" name="Oval 30"/>
              <p:cNvSpPr>
                <a:spLocks noChangeArrowheads="1"/>
              </p:cNvSpPr>
              <p:nvPr/>
            </p:nvSpPr>
            <p:spPr bwMode="auto">
              <a:xfrm>
                <a:off x="4271" y="3612"/>
                <a:ext cx="91" cy="91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NZ"/>
              </a:p>
            </p:txBody>
          </p:sp>
          <p:sp>
            <p:nvSpPr>
              <p:cNvPr id="8194" name="Oval 31"/>
              <p:cNvSpPr>
                <a:spLocks noChangeArrowheads="1"/>
              </p:cNvSpPr>
              <p:nvPr/>
            </p:nvSpPr>
            <p:spPr bwMode="auto">
              <a:xfrm>
                <a:off x="4271" y="3703"/>
                <a:ext cx="91" cy="91"/>
              </a:xfrm>
              <a:prstGeom prst="ellipse">
                <a:avLst/>
              </a:prstGeom>
              <a:solidFill>
                <a:srgbClr val="FF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en-NZ"/>
              </a:p>
            </p:txBody>
          </p:sp>
        </p:grpSp>
      </p:grpSp>
      <p:sp>
        <p:nvSpPr>
          <p:cNvPr id="8198" name="Line 32"/>
          <p:cNvSpPr>
            <a:spLocks noChangeShapeType="1"/>
          </p:cNvSpPr>
          <p:nvPr/>
        </p:nvSpPr>
        <p:spPr bwMode="auto">
          <a:xfrm flipV="1">
            <a:off x="6011863" y="2133600"/>
            <a:ext cx="1081087" cy="450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8199" name="Line 33"/>
          <p:cNvSpPr>
            <a:spLocks noChangeShapeType="1"/>
          </p:cNvSpPr>
          <p:nvPr/>
        </p:nvSpPr>
        <p:spPr bwMode="auto">
          <a:xfrm flipV="1">
            <a:off x="6011863" y="2276475"/>
            <a:ext cx="1081087" cy="307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8200" name="Line 34"/>
          <p:cNvSpPr>
            <a:spLocks noChangeShapeType="1"/>
          </p:cNvSpPr>
          <p:nvPr/>
        </p:nvSpPr>
        <p:spPr bwMode="auto">
          <a:xfrm flipV="1">
            <a:off x="6011863" y="2419350"/>
            <a:ext cx="1081087" cy="217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8201" name="Line 35"/>
          <p:cNvSpPr>
            <a:spLocks noChangeShapeType="1"/>
          </p:cNvSpPr>
          <p:nvPr/>
        </p:nvSpPr>
        <p:spPr bwMode="auto">
          <a:xfrm flipV="1">
            <a:off x="6011863" y="2565400"/>
            <a:ext cx="1081087" cy="1444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8202" name="Line 36"/>
          <p:cNvSpPr>
            <a:spLocks noChangeShapeType="1"/>
          </p:cNvSpPr>
          <p:nvPr/>
        </p:nvSpPr>
        <p:spPr bwMode="auto">
          <a:xfrm>
            <a:off x="5724525" y="2924175"/>
            <a:ext cx="0" cy="4333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grpSp>
        <p:nvGrpSpPr>
          <p:cNvPr id="8203" name="Group 37"/>
          <p:cNvGrpSpPr>
            <a:grpSpLocks/>
          </p:cNvGrpSpPr>
          <p:nvPr/>
        </p:nvGrpSpPr>
        <p:grpSpPr bwMode="auto">
          <a:xfrm>
            <a:off x="4427538" y="4437063"/>
            <a:ext cx="719137" cy="792162"/>
            <a:chOff x="4367" y="2976"/>
            <a:chExt cx="453" cy="499"/>
          </a:xfrm>
        </p:grpSpPr>
        <p:sp>
          <p:nvSpPr>
            <p:cNvPr id="8204" name="Rectangle 38"/>
            <p:cNvSpPr>
              <a:spLocks noChangeArrowheads="1"/>
            </p:cNvSpPr>
            <p:nvPr/>
          </p:nvSpPr>
          <p:spPr bwMode="auto">
            <a:xfrm>
              <a:off x="4367" y="2976"/>
              <a:ext cx="453" cy="4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NZ"/>
            </a:p>
          </p:txBody>
        </p:sp>
        <p:sp>
          <p:nvSpPr>
            <p:cNvPr id="8205" name="AutoShape 39"/>
            <p:cNvSpPr>
              <a:spLocks noChangeArrowheads="1"/>
            </p:cNvSpPr>
            <p:nvPr/>
          </p:nvSpPr>
          <p:spPr bwMode="auto">
            <a:xfrm>
              <a:off x="4412" y="3022"/>
              <a:ext cx="318" cy="136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06" name="Text Box 40"/>
            <p:cNvSpPr txBox="1">
              <a:spLocks noChangeArrowheads="1"/>
            </p:cNvSpPr>
            <p:nvPr/>
          </p:nvSpPr>
          <p:spPr bwMode="auto">
            <a:xfrm>
              <a:off x="4437" y="3022"/>
              <a:ext cx="313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HAW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07" name="Oval 41"/>
            <p:cNvSpPr>
              <a:spLocks noChangeArrowheads="1"/>
            </p:cNvSpPr>
            <p:nvPr/>
          </p:nvSpPr>
          <p:spPr bwMode="auto">
            <a:xfrm>
              <a:off x="4533" y="3158"/>
              <a:ext cx="91" cy="91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NZ"/>
            </a:p>
          </p:txBody>
        </p:sp>
        <p:sp>
          <p:nvSpPr>
            <p:cNvPr id="8208" name="Oval 42"/>
            <p:cNvSpPr>
              <a:spLocks noChangeArrowheads="1"/>
            </p:cNvSpPr>
            <p:nvPr/>
          </p:nvSpPr>
          <p:spPr bwMode="auto">
            <a:xfrm>
              <a:off x="4533" y="3249"/>
              <a:ext cx="91" cy="91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NZ"/>
            </a:p>
          </p:txBody>
        </p:sp>
      </p:grpSp>
      <p:grpSp>
        <p:nvGrpSpPr>
          <p:cNvPr id="8209" name="Group 43"/>
          <p:cNvGrpSpPr>
            <a:grpSpLocks/>
          </p:cNvGrpSpPr>
          <p:nvPr/>
        </p:nvGrpSpPr>
        <p:grpSpPr bwMode="auto">
          <a:xfrm>
            <a:off x="3563938" y="2420938"/>
            <a:ext cx="719137" cy="647700"/>
            <a:chOff x="3651" y="3113"/>
            <a:chExt cx="453" cy="408"/>
          </a:xfrm>
        </p:grpSpPr>
        <p:sp>
          <p:nvSpPr>
            <p:cNvPr id="8210" name="Rectangle 44"/>
            <p:cNvSpPr>
              <a:spLocks noChangeArrowheads="1"/>
            </p:cNvSpPr>
            <p:nvPr/>
          </p:nvSpPr>
          <p:spPr bwMode="auto">
            <a:xfrm>
              <a:off x="3651" y="3113"/>
              <a:ext cx="453" cy="4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NZ"/>
            </a:p>
          </p:txBody>
        </p:sp>
        <p:sp>
          <p:nvSpPr>
            <p:cNvPr id="8211" name="AutoShape 45"/>
            <p:cNvSpPr>
              <a:spLocks noChangeArrowheads="1"/>
            </p:cNvSpPr>
            <p:nvPr/>
          </p:nvSpPr>
          <p:spPr bwMode="auto">
            <a:xfrm>
              <a:off x="3696" y="3159"/>
              <a:ext cx="318" cy="136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12" name="Text Box 46"/>
            <p:cNvSpPr txBox="1">
              <a:spLocks noChangeArrowheads="1"/>
            </p:cNvSpPr>
            <p:nvPr/>
          </p:nvSpPr>
          <p:spPr bwMode="auto">
            <a:xfrm>
              <a:off x="3721" y="3159"/>
              <a:ext cx="301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MAN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8213" name="Oval 47"/>
            <p:cNvSpPr>
              <a:spLocks noChangeArrowheads="1"/>
            </p:cNvSpPr>
            <p:nvPr/>
          </p:nvSpPr>
          <p:spPr bwMode="auto">
            <a:xfrm>
              <a:off x="3817" y="3295"/>
              <a:ext cx="91" cy="91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NZ"/>
            </a:p>
          </p:txBody>
        </p:sp>
      </p:grpSp>
      <p:sp>
        <p:nvSpPr>
          <p:cNvPr id="8214" name="Line 48"/>
          <p:cNvSpPr>
            <a:spLocks noChangeShapeType="1"/>
          </p:cNvSpPr>
          <p:nvPr/>
        </p:nvSpPr>
        <p:spPr bwMode="auto">
          <a:xfrm flipH="1">
            <a:off x="3779838" y="2852738"/>
            <a:ext cx="144462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8215" name="Line 49"/>
          <p:cNvSpPr>
            <a:spLocks noChangeShapeType="1"/>
          </p:cNvSpPr>
          <p:nvPr/>
        </p:nvSpPr>
        <p:spPr bwMode="auto">
          <a:xfrm>
            <a:off x="3995738" y="4149725"/>
            <a:ext cx="681037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8216" name="Line 50"/>
          <p:cNvSpPr>
            <a:spLocks noChangeShapeType="1"/>
          </p:cNvSpPr>
          <p:nvPr/>
        </p:nvSpPr>
        <p:spPr bwMode="auto">
          <a:xfrm>
            <a:off x="3779838" y="4221163"/>
            <a:ext cx="936625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8217" name="Oval 51"/>
          <p:cNvSpPr>
            <a:spLocks noChangeArrowheads="1"/>
          </p:cNvSpPr>
          <p:nvPr/>
        </p:nvSpPr>
        <p:spPr bwMode="auto">
          <a:xfrm>
            <a:off x="4552950" y="2852738"/>
            <a:ext cx="647700" cy="6477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8218" name="Text Box 52"/>
          <p:cNvSpPr txBox="1">
            <a:spLocks noChangeArrowheads="1"/>
          </p:cNvSpPr>
          <p:nvPr/>
        </p:nvSpPr>
        <p:spPr bwMode="auto">
          <a:xfrm>
            <a:off x="4643438" y="2924175"/>
            <a:ext cx="412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H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19" name="Text Box 53"/>
          <p:cNvSpPr txBox="1">
            <a:spLocks noChangeArrowheads="1"/>
          </p:cNvSpPr>
          <p:nvPr/>
        </p:nvSpPr>
        <p:spPr bwMode="auto">
          <a:xfrm>
            <a:off x="3419475" y="1701800"/>
            <a:ext cx="1447800" cy="4857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demand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20" name="Line 54"/>
          <p:cNvSpPr>
            <a:spLocks noChangeShapeType="1"/>
          </p:cNvSpPr>
          <p:nvPr/>
        </p:nvSpPr>
        <p:spPr bwMode="auto">
          <a:xfrm>
            <a:off x="4643438" y="2205038"/>
            <a:ext cx="21590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8221" name="Oval 55"/>
          <p:cNvSpPr>
            <a:spLocks noChangeArrowheads="1"/>
          </p:cNvSpPr>
          <p:nvPr/>
        </p:nvSpPr>
        <p:spPr bwMode="auto">
          <a:xfrm>
            <a:off x="395288" y="2276475"/>
            <a:ext cx="2808287" cy="936625"/>
          </a:xfrm>
          <a:prstGeom prst="ellipse">
            <a:avLst/>
          </a:prstGeom>
          <a:noFill/>
          <a:ln w="28575">
            <a:solidFill>
              <a:srgbClr val="FF5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65" name="Rectangle 21"/>
          <p:cNvSpPr>
            <a:spLocks noChangeArrowheads="1"/>
          </p:cNvSpPr>
          <p:nvPr/>
        </p:nvSpPr>
        <p:spPr bwMode="auto">
          <a:xfrm rot="-5400000">
            <a:off x="-1464469" y="2399507"/>
            <a:ext cx="331311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en-US" sz="1200" b="0" dirty="0" smtClean="0">
                <a:latin typeface="Verdana" pitchFamily="34" charset="0"/>
              </a:rPr>
              <a:t>Electric Power Optimization Centre</a:t>
            </a:r>
            <a:endParaRPr lang="en-US" sz="1200" b="0" dirty="0">
              <a:latin typeface="Verdana" pitchFamily="34" charset="0"/>
            </a:endParaRPr>
          </a:p>
        </p:txBody>
      </p:sp>
      <p:sp>
        <p:nvSpPr>
          <p:cNvPr id="66" name="Rectangle 20"/>
          <p:cNvSpPr>
            <a:spLocks noChangeArrowheads="1"/>
          </p:cNvSpPr>
          <p:nvPr/>
        </p:nvSpPr>
        <p:spPr bwMode="auto">
          <a:xfrm rot="-5400000">
            <a:off x="-950912" y="5349875"/>
            <a:ext cx="22669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0" dirty="0">
                <a:latin typeface="Verdana" pitchFamily="34" charset="0"/>
              </a:rPr>
              <a:t>The University of Auckland</a:t>
            </a:r>
          </a:p>
        </p:txBody>
      </p:sp>
    </p:spTree>
    <p:extLst>
      <p:ext uri="{BB962C8B-B14F-4D97-AF65-F5344CB8AC3E}">
        <p14:creationId xmlns:p14="http://schemas.microsoft.com/office/powerpoint/2010/main" val="369509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66"/>
            </a:gs>
            <a:gs pos="64999">
              <a:srgbClr val="F0EBD5"/>
            </a:gs>
            <a:gs pos="100000">
              <a:srgbClr val="D1C39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188913"/>
            <a:ext cx="1079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37"/>
          <p:cNvSpPr>
            <a:spLocks noChangeShapeType="1"/>
          </p:cNvSpPr>
          <p:nvPr/>
        </p:nvSpPr>
        <p:spPr bwMode="auto">
          <a:xfrm>
            <a:off x="363538" y="1052513"/>
            <a:ext cx="8780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Line 33"/>
          <p:cNvSpPr>
            <a:spLocks noChangeShapeType="1"/>
          </p:cNvSpPr>
          <p:nvPr/>
        </p:nvSpPr>
        <p:spPr bwMode="auto">
          <a:xfrm>
            <a:off x="365125" y="-3175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Line 31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Line 42"/>
          <p:cNvSpPr>
            <a:spLocks noChangeShapeType="1"/>
          </p:cNvSpPr>
          <p:nvPr/>
        </p:nvSpPr>
        <p:spPr bwMode="auto">
          <a:xfrm>
            <a:off x="0" y="1052513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Line 27"/>
          <p:cNvSpPr>
            <a:spLocks noChangeShapeType="1"/>
          </p:cNvSpPr>
          <p:nvPr/>
        </p:nvSpPr>
        <p:spPr bwMode="auto">
          <a:xfrm>
            <a:off x="-3175" y="4365625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ctangle 21"/>
          <p:cNvSpPr>
            <a:spLocks noChangeArrowheads="1"/>
          </p:cNvSpPr>
          <p:nvPr/>
        </p:nvSpPr>
        <p:spPr bwMode="auto">
          <a:xfrm rot="-5400000">
            <a:off x="-1464469" y="2399507"/>
            <a:ext cx="331311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en-US" sz="1200" b="0" dirty="0" smtClean="0">
                <a:latin typeface="Verdana" pitchFamily="34" charset="0"/>
              </a:rPr>
              <a:t>Electric Power Optimization Centre</a:t>
            </a:r>
            <a:endParaRPr lang="en-US" sz="1200" b="0" dirty="0">
              <a:latin typeface="Verdana" pitchFamily="34" charset="0"/>
            </a:endParaRPr>
          </a:p>
        </p:txBody>
      </p:sp>
      <p:sp>
        <p:nvSpPr>
          <p:cNvPr id="14" name="Rectangle 20"/>
          <p:cNvSpPr>
            <a:spLocks noChangeArrowheads="1"/>
          </p:cNvSpPr>
          <p:nvPr/>
        </p:nvSpPr>
        <p:spPr bwMode="auto">
          <a:xfrm rot="-5400000">
            <a:off x="-950912" y="5349875"/>
            <a:ext cx="22669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0" dirty="0">
                <a:latin typeface="Verdana" pitchFamily="34" charset="0"/>
              </a:rPr>
              <a:t>The University of Auckland</a:t>
            </a:r>
          </a:p>
        </p:txBody>
      </p:sp>
      <p:sp>
        <p:nvSpPr>
          <p:cNvPr id="15" name="Line 37"/>
          <p:cNvSpPr>
            <a:spLocks noChangeShapeType="1"/>
          </p:cNvSpPr>
          <p:nvPr/>
        </p:nvSpPr>
        <p:spPr bwMode="auto">
          <a:xfrm>
            <a:off x="363538" y="1052513"/>
            <a:ext cx="8780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Line 33"/>
          <p:cNvSpPr>
            <a:spLocks noChangeShapeType="1"/>
          </p:cNvSpPr>
          <p:nvPr/>
        </p:nvSpPr>
        <p:spPr bwMode="auto">
          <a:xfrm>
            <a:off x="365125" y="-3175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Line 31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Line 42"/>
          <p:cNvSpPr>
            <a:spLocks noChangeShapeType="1"/>
          </p:cNvSpPr>
          <p:nvPr/>
        </p:nvSpPr>
        <p:spPr bwMode="auto">
          <a:xfrm>
            <a:off x="0" y="1052513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7544" y="1268760"/>
            <a:ext cx="87129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b="0" dirty="0">
              <a:latin typeface="Verdana" pitchFamily="34" charset="0"/>
            </a:endParaRPr>
          </a:p>
        </p:txBody>
      </p:sp>
      <p:pic>
        <p:nvPicPr>
          <p:cNvPr id="20" name="Picture 26" descr="MapDoc"/>
          <p:cNvPicPr>
            <a:picLocks noChangeAspect="1" noChangeArrowheads="1"/>
          </p:cNvPicPr>
          <p:nvPr/>
        </p:nvPicPr>
        <p:blipFill>
          <a:blip r:embed="rId4" cstate="print">
            <a:lum bright="-24000" contrast="6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3" r="3384" b="3003"/>
          <a:stretch>
            <a:fillRect/>
          </a:stretch>
        </p:blipFill>
        <p:spPr bwMode="auto">
          <a:xfrm>
            <a:off x="554930" y="1196975"/>
            <a:ext cx="4060825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1" name="Group 27"/>
          <p:cNvGrpSpPr>
            <a:grpSpLocks/>
          </p:cNvGrpSpPr>
          <p:nvPr/>
        </p:nvGrpSpPr>
        <p:grpSpPr bwMode="auto">
          <a:xfrm>
            <a:off x="1778893" y="1196975"/>
            <a:ext cx="7113587" cy="4824413"/>
            <a:chOff x="839" y="754"/>
            <a:chExt cx="4481" cy="3039"/>
          </a:xfrm>
        </p:grpSpPr>
        <p:pic>
          <p:nvPicPr>
            <p:cNvPr id="22" name="Picture 28"/>
            <p:cNvPicPr>
              <a:picLocks noChangeAspect="1" noChangeArrowheads="1"/>
            </p:cNvPicPr>
            <p:nvPr/>
          </p:nvPicPr>
          <p:blipFill>
            <a:blip r:embed="rId5">
              <a:lum bright="-6000" contrast="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6" y="754"/>
              <a:ext cx="2304" cy="303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3" name="Line 29"/>
            <p:cNvSpPr>
              <a:spLocks noChangeShapeType="1"/>
            </p:cNvSpPr>
            <p:nvPr/>
          </p:nvSpPr>
          <p:spPr bwMode="auto">
            <a:xfrm flipV="1">
              <a:off x="839" y="754"/>
              <a:ext cx="2177" cy="22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NZ"/>
            </a:p>
          </p:txBody>
        </p:sp>
        <p:sp>
          <p:nvSpPr>
            <p:cNvPr id="24" name="Line 30"/>
            <p:cNvSpPr>
              <a:spLocks noChangeShapeType="1"/>
            </p:cNvSpPr>
            <p:nvPr/>
          </p:nvSpPr>
          <p:spPr bwMode="auto">
            <a:xfrm>
              <a:off x="839" y="3022"/>
              <a:ext cx="2177" cy="7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NZ"/>
            </a:p>
          </p:txBody>
        </p:sp>
      </p:grpSp>
      <p:grpSp>
        <p:nvGrpSpPr>
          <p:cNvPr id="25" name="Group 31"/>
          <p:cNvGrpSpPr>
            <a:grpSpLocks/>
          </p:cNvGrpSpPr>
          <p:nvPr/>
        </p:nvGrpSpPr>
        <p:grpSpPr bwMode="auto">
          <a:xfrm>
            <a:off x="697805" y="4292600"/>
            <a:ext cx="719138" cy="647700"/>
            <a:chOff x="3651" y="3113"/>
            <a:chExt cx="453" cy="408"/>
          </a:xfrm>
        </p:grpSpPr>
        <p:sp>
          <p:nvSpPr>
            <p:cNvPr id="26" name="Rectangle 32"/>
            <p:cNvSpPr>
              <a:spLocks noChangeArrowheads="1"/>
            </p:cNvSpPr>
            <p:nvPr/>
          </p:nvSpPr>
          <p:spPr bwMode="auto">
            <a:xfrm>
              <a:off x="3651" y="3113"/>
              <a:ext cx="453" cy="40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NZ"/>
            </a:p>
          </p:txBody>
        </p:sp>
        <p:sp>
          <p:nvSpPr>
            <p:cNvPr id="27" name="AutoShape 33"/>
            <p:cNvSpPr>
              <a:spLocks noChangeArrowheads="1"/>
            </p:cNvSpPr>
            <p:nvPr/>
          </p:nvSpPr>
          <p:spPr bwMode="auto">
            <a:xfrm>
              <a:off x="3696" y="3159"/>
              <a:ext cx="318" cy="136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8" name="Text Box 34"/>
            <p:cNvSpPr txBox="1">
              <a:spLocks noChangeArrowheads="1"/>
            </p:cNvSpPr>
            <p:nvPr/>
          </p:nvSpPr>
          <p:spPr bwMode="auto">
            <a:xfrm>
              <a:off x="3721" y="3159"/>
              <a:ext cx="301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MAN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9" name="Oval 35"/>
            <p:cNvSpPr>
              <a:spLocks noChangeArrowheads="1"/>
            </p:cNvSpPr>
            <p:nvPr/>
          </p:nvSpPr>
          <p:spPr bwMode="auto">
            <a:xfrm>
              <a:off x="3817" y="3295"/>
              <a:ext cx="91" cy="91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NZ"/>
            </a:p>
          </p:txBody>
        </p:sp>
      </p:grpSp>
      <p:sp>
        <p:nvSpPr>
          <p:cNvPr id="30" name="Line 36"/>
          <p:cNvSpPr>
            <a:spLocks noChangeShapeType="1"/>
          </p:cNvSpPr>
          <p:nvPr/>
        </p:nvSpPr>
        <p:spPr bwMode="auto">
          <a:xfrm flipH="1">
            <a:off x="913705" y="4724400"/>
            <a:ext cx="144463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grpSp>
        <p:nvGrpSpPr>
          <p:cNvPr id="31" name="Group 37"/>
          <p:cNvGrpSpPr>
            <a:grpSpLocks/>
          </p:cNvGrpSpPr>
          <p:nvPr/>
        </p:nvGrpSpPr>
        <p:grpSpPr bwMode="auto">
          <a:xfrm>
            <a:off x="2066230" y="5060950"/>
            <a:ext cx="719138" cy="792163"/>
            <a:chOff x="4367" y="2976"/>
            <a:chExt cx="453" cy="499"/>
          </a:xfrm>
        </p:grpSpPr>
        <p:sp>
          <p:nvSpPr>
            <p:cNvPr id="32" name="Rectangle 38"/>
            <p:cNvSpPr>
              <a:spLocks noChangeArrowheads="1"/>
            </p:cNvSpPr>
            <p:nvPr/>
          </p:nvSpPr>
          <p:spPr bwMode="auto">
            <a:xfrm>
              <a:off x="4367" y="2976"/>
              <a:ext cx="453" cy="4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NZ"/>
            </a:p>
          </p:txBody>
        </p:sp>
        <p:sp>
          <p:nvSpPr>
            <p:cNvPr id="33" name="AutoShape 39"/>
            <p:cNvSpPr>
              <a:spLocks noChangeArrowheads="1"/>
            </p:cNvSpPr>
            <p:nvPr/>
          </p:nvSpPr>
          <p:spPr bwMode="auto">
            <a:xfrm>
              <a:off x="4412" y="3022"/>
              <a:ext cx="318" cy="136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" name="Text Box 40"/>
            <p:cNvSpPr txBox="1">
              <a:spLocks noChangeArrowheads="1"/>
            </p:cNvSpPr>
            <p:nvPr/>
          </p:nvSpPr>
          <p:spPr bwMode="auto">
            <a:xfrm>
              <a:off x="4437" y="3022"/>
              <a:ext cx="313" cy="1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HAW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" name="Oval 41"/>
            <p:cNvSpPr>
              <a:spLocks noChangeArrowheads="1"/>
            </p:cNvSpPr>
            <p:nvPr/>
          </p:nvSpPr>
          <p:spPr bwMode="auto">
            <a:xfrm>
              <a:off x="4533" y="3158"/>
              <a:ext cx="91" cy="91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NZ"/>
            </a:p>
          </p:txBody>
        </p:sp>
        <p:sp>
          <p:nvSpPr>
            <p:cNvPr id="36" name="Oval 42"/>
            <p:cNvSpPr>
              <a:spLocks noChangeArrowheads="1"/>
            </p:cNvSpPr>
            <p:nvPr/>
          </p:nvSpPr>
          <p:spPr bwMode="auto">
            <a:xfrm>
              <a:off x="4533" y="3249"/>
              <a:ext cx="91" cy="91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NZ"/>
            </a:p>
          </p:txBody>
        </p:sp>
      </p:grpSp>
      <p:sp>
        <p:nvSpPr>
          <p:cNvPr id="37" name="Line 43"/>
          <p:cNvSpPr>
            <a:spLocks noChangeShapeType="1"/>
          </p:cNvSpPr>
          <p:nvPr/>
        </p:nvSpPr>
        <p:spPr bwMode="auto">
          <a:xfrm>
            <a:off x="1274068" y="5205413"/>
            <a:ext cx="1081087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38" name="Line 44"/>
          <p:cNvSpPr>
            <a:spLocks noChangeShapeType="1"/>
          </p:cNvSpPr>
          <p:nvPr/>
        </p:nvSpPr>
        <p:spPr bwMode="auto">
          <a:xfrm>
            <a:off x="1274068" y="5191125"/>
            <a:ext cx="1081087" cy="358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39" name="Rectangle 45"/>
          <p:cNvSpPr>
            <a:spLocks noChangeArrowheads="1"/>
          </p:cNvSpPr>
          <p:nvPr/>
        </p:nvSpPr>
        <p:spPr bwMode="auto">
          <a:xfrm>
            <a:off x="1994793" y="2278063"/>
            <a:ext cx="719137" cy="9350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grpSp>
        <p:nvGrpSpPr>
          <p:cNvPr id="40" name="Group 46"/>
          <p:cNvGrpSpPr>
            <a:grpSpLocks/>
          </p:cNvGrpSpPr>
          <p:nvPr/>
        </p:nvGrpSpPr>
        <p:grpSpPr bwMode="auto">
          <a:xfrm>
            <a:off x="2047180" y="2362200"/>
            <a:ext cx="538163" cy="700088"/>
            <a:chOff x="4150" y="3294"/>
            <a:chExt cx="339" cy="500"/>
          </a:xfrm>
        </p:grpSpPr>
        <p:sp>
          <p:nvSpPr>
            <p:cNvPr id="41" name="AutoShape 47"/>
            <p:cNvSpPr>
              <a:spLocks noChangeArrowheads="1"/>
            </p:cNvSpPr>
            <p:nvPr/>
          </p:nvSpPr>
          <p:spPr bwMode="auto">
            <a:xfrm>
              <a:off x="4150" y="3294"/>
              <a:ext cx="318" cy="136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66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2" name="Text Box 48"/>
            <p:cNvSpPr txBox="1">
              <a:spLocks noChangeArrowheads="1"/>
            </p:cNvSpPr>
            <p:nvPr/>
          </p:nvSpPr>
          <p:spPr bwMode="auto">
            <a:xfrm>
              <a:off x="4175" y="3294"/>
              <a:ext cx="314" cy="1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WKO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3" name="Oval 49"/>
            <p:cNvSpPr>
              <a:spLocks noChangeArrowheads="1"/>
            </p:cNvSpPr>
            <p:nvPr/>
          </p:nvSpPr>
          <p:spPr bwMode="auto">
            <a:xfrm>
              <a:off x="4271" y="3430"/>
              <a:ext cx="91" cy="91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NZ"/>
            </a:p>
          </p:txBody>
        </p:sp>
        <p:sp>
          <p:nvSpPr>
            <p:cNvPr id="44" name="Oval 50"/>
            <p:cNvSpPr>
              <a:spLocks noChangeArrowheads="1"/>
            </p:cNvSpPr>
            <p:nvPr/>
          </p:nvSpPr>
          <p:spPr bwMode="auto">
            <a:xfrm>
              <a:off x="4271" y="3521"/>
              <a:ext cx="91" cy="91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NZ"/>
            </a:p>
          </p:txBody>
        </p:sp>
        <p:sp>
          <p:nvSpPr>
            <p:cNvPr id="45" name="Oval 51"/>
            <p:cNvSpPr>
              <a:spLocks noChangeArrowheads="1"/>
            </p:cNvSpPr>
            <p:nvPr/>
          </p:nvSpPr>
          <p:spPr bwMode="auto">
            <a:xfrm>
              <a:off x="4271" y="3612"/>
              <a:ext cx="91" cy="91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NZ"/>
            </a:p>
          </p:txBody>
        </p:sp>
        <p:sp>
          <p:nvSpPr>
            <p:cNvPr id="46" name="Oval 52"/>
            <p:cNvSpPr>
              <a:spLocks noChangeArrowheads="1"/>
            </p:cNvSpPr>
            <p:nvPr/>
          </p:nvSpPr>
          <p:spPr bwMode="auto">
            <a:xfrm>
              <a:off x="4271" y="3703"/>
              <a:ext cx="91" cy="91"/>
            </a:xfrm>
            <a:prstGeom prst="ellipse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NZ"/>
            </a:p>
          </p:txBody>
        </p:sp>
      </p:grpSp>
      <p:sp>
        <p:nvSpPr>
          <p:cNvPr id="47" name="Line 53"/>
          <p:cNvSpPr>
            <a:spLocks noChangeShapeType="1"/>
          </p:cNvSpPr>
          <p:nvPr/>
        </p:nvSpPr>
        <p:spPr bwMode="auto">
          <a:xfrm>
            <a:off x="2374205" y="2622550"/>
            <a:ext cx="1131888" cy="384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48" name="Line 54"/>
          <p:cNvSpPr>
            <a:spLocks noChangeShapeType="1"/>
          </p:cNvSpPr>
          <p:nvPr/>
        </p:nvSpPr>
        <p:spPr bwMode="auto">
          <a:xfrm>
            <a:off x="2405955" y="2740025"/>
            <a:ext cx="1100138" cy="266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49" name="Line 55"/>
          <p:cNvSpPr>
            <a:spLocks noChangeShapeType="1"/>
          </p:cNvSpPr>
          <p:nvPr/>
        </p:nvSpPr>
        <p:spPr bwMode="auto">
          <a:xfrm>
            <a:off x="2407543" y="2865438"/>
            <a:ext cx="1008062" cy="141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50" name="Line 56"/>
          <p:cNvSpPr>
            <a:spLocks noChangeShapeType="1"/>
          </p:cNvSpPr>
          <p:nvPr/>
        </p:nvSpPr>
        <p:spPr bwMode="auto">
          <a:xfrm>
            <a:off x="2405955" y="2982913"/>
            <a:ext cx="1100138" cy="23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51" name="Rectangle 2"/>
          <p:cNvSpPr txBox="1">
            <a:spLocks noChangeArrowheads="1"/>
          </p:cNvSpPr>
          <p:nvPr/>
        </p:nvSpPr>
        <p:spPr bwMode="auto">
          <a:xfrm>
            <a:off x="-36512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0" dirty="0" smtClean="0">
                <a:solidFill>
                  <a:schemeClr val="tx1"/>
                </a:solidFill>
              </a:rPr>
              <a:t>We simulate policy in this 18-node model</a:t>
            </a:r>
          </a:p>
        </p:txBody>
      </p:sp>
    </p:spTree>
    <p:extLst>
      <p:ext uri="{BB962C8B-B14F-4D97-AF65-F5344CB8AC3E}">
        <p14:creationId xmlns:p14="http://schemas.microsoft.com/office/powerpoint/2010/main" val="363626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FF66"/>
            </a:gs>
            <a:gs pos="64999">
              <a:srgbClr val="F0EBD5"/>
            </a:gs>
            <a:gs pos="100000">
              <a:srgbClr val="D1C39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12088" y="188913"/>
            <a:ext cx="1079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37"/>
          <p:cNvSpPr>
            <a:spLocks noChangeShapeType="1"/>
          </p:cNvSpPr>
          <p:nvPr/>
        </p:nvSpPr>
        <p:spPr bwMode="auto">
          <a:xfrm>
            <a:off x="363538" y="1052513"/>
            <a:ext cx="8780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Line 33"/>
          <p:cNvSpPr>
            <a:spLocks noChangeShapeType="1"/>
          </p:cNvSpPr>
          <p:nvPr/>
        </p:nvSpPr>
        <p:spPr bwMode="auto">
          <a:xfrm>
            <a:off x="365125" y="-3175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Line 31"/>
          <p:cNvSpPr>
            <a:spLocks noChangeShapeType="1"/>
          </p:cNvSpPr>
          <p:nvPr/>
        </p:nvSpPr>
        <p:spPr bwMode="auto">
          <a:xfrm>
            <a:off x="304800" y="0"/>
            <a:ext cx="0" cy="685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Line 42"/>
          <p:cNvSpPr>
            <a:spLocks noChangeShapeType="1"/>
          </p:cNvSpPr>
          <p:nvPr/>
        </p:nvSpPr>
        <p:spPr bwMode="auto">
          <a:xfrm>
            <a:off x="0" y="1052513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Line 27"/>
          <p:cNvSpPr>
            <a:spLocks noChangeShapeType="1"/>
          </p:cNvSpPr>
          <p:nvPr/>
        </p:nvSpPr>
        <p:spPr bwMode="auto">
          <a:xfrm>
            <a:off x="-3175" y="4365625"/>
            <a:ext cx="307975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-36512" y="274638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0" dirty="0" smtClean="0">
                <a:solidFill>
                  <a:schemeClr val="tx1"/>
                </a:solidFill>
              </a:rPr>
              <a:t>Historical </a:t>
            </a:r>
            <a:r>
              <a:rPr lang="en-US" sz="3200" b="0" dirty="0" err="1" smtClean="0">
                <a:solidFill>
                  <a:schemeClr val="tx1"/>
                </a:solidFill>
              </a:rPr>
              <a:t>vs</a:t>
            </a:r>
            <a:r>
              <a:rPr lang="en-US" sz="3200" b="0" dirty="0" smtClean="0">
                <a:solidFill>
                  <a:schemeClr val="tx1"/>
                </a:solidFill>
              </a:rPr>
              <a:t> centrally planned storage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432"/>
          <a:stretch/>
        </p:blipFill>
        <p:spPr bwMode="auto">
          <a:xfrm>
            <a:off x="539552" y="1152128"/>
            <a:ext cx="8352036" cy="5589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19672" y="5857854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 smtClean="0"/>
              <a:t>2005</a:t>
            </a:r>
            <a:endParaRPr lang="en-NZ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2923969" y="5860345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 smtClean="0"/>
              <a:t>2006</a:t>
            </a:r>
            <a:endParaRPr lang="en-NZ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4220113" y="5862836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 smtClean="0"/>
              <a:t>2007</a:t>
            </a:r>
            <a:endParaRPr lang="en-NZ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5516257" y="5857854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 smtClean="0"/>
              <a:t>2008</a:t>
            </a:r>
            <a:endParaRPr lang="en-NZ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6812401" y="5867818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 smtClean="0"/>
              <a:t>2009</a:t>
            </a:r>
            <a:endParaRPr lang="en-NZ" sz="1600" dirty="0"/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 rot="-5400000">
            <a:off x="-1464469" y="2399507"/>
            <a:ext cx="3313113" cy="33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 eaLnBrk="0" hangingPunct="0"/>
            <a:r>
              <a:rPr lang="en-US" sz="1200" b="0" dirty="0" smtClean="0">
                <a:latin typeface="Verdana" pitchFamily="34" charset="0"/>
              </a:rPr>
              <a:t>Electric Power Optimization Centre</a:t>
            </a:r>
            <a:endParaRPr lang="en-US" sz="1200" b="0" dirty="0">
              <a:latin typeface="Verdana" pitchFamily="34" charset="0"/>
            </a:endParaRP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 rot="-5400000">
            <a:off x="-950912" y="5349875"/>
            <a:ext cx="22669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 b="0" dirty="0">
                <a:latin typeface="Verdana" pitchFamily="34" charset="0"/>
              </a:rPr>
              <a:t>The University of Auckland</a:t>
            </a:r>
          </a:p>
        </p:txBody>
      </p:sp>
    </p:spTree>
    <p:extLst>
      <p:ext uri="{BB962C8B-B14F-4D97-AF65-F5344CB8AC3E}">
        <p14:creationId xmlns:p14="http://schemas.microsoft.com/office/powerpoint/2010/main" val="313856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BD_Standard">
  <a:themeElements>
    <a:clrScheme name="BBD_Stand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BD_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1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BBD_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BD_Standar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BD_Standar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BD_Standar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BD_Standar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BD_Standar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BD_Standar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BD_Standar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BD_Standar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BD_Standar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BD_Standar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BD_Standar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12065</TotalTime>
  <Words>1062</Words>
  <Application>Microsoft Office PowerPoint</Application>
  <PresentationFormat>On-screen Show (4:3)</PresentationFormat>
  <Paragraphs>207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BBD_Standard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뿿쬐뿿쩰ӕ僐Ȱ瑼䵰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 Brodie</dc:creator>
  <cp:lastModifiedBy>esc</cp:lastModifiedBy>
  <cp:revision>563</cp:revision>
  <cp:lastPrinted>2011-11-17T03:21:22Z</cp:lastPrinted>
  <dcterms:created xsi:type="dcterms:W3CDTF">2005-03-09T02:10:13Z</dcterms:created>
  <dcterms:modified xsi:type="dcterms:W3CDTF">2012-03-20T10:24:31Z</dcterms:modified>
</cp:coreProperties>
</file>