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6" r:id="rId2"/>
    <p:sldId id="491" r:id="rId3"/>
    <p:sldId id="477" r:id="rId4"/>
    <p:sldId id="481" r:id="rId5"/>
    <p:sldId id="474" r:id="rId6"/>
    <p:sldId id="464" r:id="rId7"/>
    <p:sldId id="468" r:id="rId8"/>
    <p:sldId id="539" r:id="rId9"/>
    <p:sldId id="454" r:id="rId10"/>
    <p:sldId id="456" r:id="rId11"/>
    <p:sldId id="457" r:id="rId12"/>
    <p:sldId id="475" r:id="rId13"/>
    <p:sldId id="512" r:id="rId14"/>
    <p:sldId id="465" r:id="rId15"/>
    <p:sldId id="469" r:id="rId16"/>
    <p:sldId id="476" r:id="rId17"/>
    <p:sldId id="488" r:id="rId18"/>
    <p:sldId id="511" r:id="rId19"/>
    <p:sldId id="499" r:id="rId20"/>
    <p:sldId id="480" r:id="rId21"/>
    <p:sldId id="524" r:id="rId22"/>
    <p:sldId id="496" r:id="rId23"/>
  </p:sldIdLst>
  <p:sldSz cx="9144000" cy="6858000" type="screen4x3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B050"/>
    <a:srgbClr val="FFFF66"/>
    <a:srgbClr val="FFFF00"/>
    <a:srgbClr val="FF3399"/>
    <a:srgbClr val="FFFF99"/>
    <a:srgbClr val="FFFFFF"/>
    <a:srgbClr val="9933FF"/>
    <a:srgbClr val="F6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2" autoAdjust="0"/>
    <p:restoredTop sz="87518" autoAdjust="0"/>
  </p:normalViewPr>
  <p:slideViewPr>
    <p:cSldViewPr>
      <p:cViewPr>
        <p:scale>
          <a:sx n="75" d="100"/>
          <a:sy n="75" d="100"/>
        </p:scale>
        <p:origin x="-588" y="150"/>
      </p:cViewPr>
      <p:guideLst>
        <p:guide orient="horz" pos="4176"/>
        <p:guide orient="horz" pos="981"/>
        <p:guide pos="5616"/>
        <p:guide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4"/>
    </p:cViewPr>
  </p:sorterViewPr>
  <p:notesViewPr>
    <p:cSldViewPr>
      <p:cViewPr>
        <p:scale>
          <a:sx n="100" d="100"/>
          <a:sy n="100" d="100"/>
        </p:scale>
        <p:origin x="-576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t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b" anchorCtr="0" compatLnSpc="1">
            <a:prstTxWarp prst="textNoShape">
              <a:avLst/>
            </a:prstTxWarp>
          </a:bodyPr>
          <a:lstStyle>
            <a:lvl1pPr algn="l" defTabSz="930275" eaLnBrk="0" hangingPunct="0">
              <a:defRPr sz="1200" b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b="0">
                <a:effectLst/>
                <a:latin typeface="Times" pitchFamily="18" charset="0"/>
              </a:defRPr>
            </a:lvl1pPr>
          </a:lstStyle>
          <a:p>
            <a:pPr>
              <a:defRPr/>
            </a:pPr>
            <a:fld id="{3A18BFFC-075B-4768-AABA-0C355905C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3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b="0" baseline="-250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baseline="-250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68" y="4715493"/>
            <a:ext cx="4984139" cy="44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b="0" baseline="-250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0985"/>
            <a:ext cx="2945454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0" tIns="46510" rIns="93020" bIns="46510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baseline="-25000">
                <a:effectLst/>
              </a:defRPr>
            </a:lvl1pPr>
          </a:lstStyle>
          <a:p>
            <a:pPr>
              <a:defRPr/>
            </a:pPr>
            <a:fld id="{BF4B2097-0E93-4ABB-AB69-08AE24BF4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6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689F6-721D-4F80-99D1-8584DD82F96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lnSpc>
                <a:spcPct val="82000"/>
              </a:lnSpc>
            </a:pPr>
            <a:endParaRPr lang="en-GB" sz="26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9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26988" y="1052514"/>
            <a:ext cx="9144000" cy="57871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 rot="-5400000">
            <a:off x="-954348" y="5346440"/>
            <a:ext cx="2273821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050" b="0" dirty="0">
                <a:latin typeface="Verdana" pitchFamily="34" charset="0"/>
              </a:rPr>
              <a:t>The University of Auckland</a:t>
            </a: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0" hangingPunct="0">
              <a:defRPr/>
            </a:pPr>
            <a:r>
              <a:rPr lang="en-US" sz="1050" b="0" dirty="0" smtClean="0">
                <a:latin typeface="Verdana" pitchFamily="34" charset="0"/>
              </a:rPr>
              <a:t>Electric</a:t>
            </a:r>
            <a:r>
              <a:rPr lang="en-US" sz="1050" b="0" baseline="0" dirty="0" smtClean="0">
                <a:latin typeface="Verdana" pitchFamily="34" charset="0"/>
              </a:rPr>
              <a:t> Power Optimization Centre</a:t>
            </a:r>
            <a:endParaRPr lang="en-US" sz="1050" b="0" dirty="0">
              <a:latin typeface="Verdana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4221164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7" name="Line 33"/>
          <p:cNvSpPr>
            <a:spLocks noChangeShapeType="1"/>
          </p:cNvSpPr>
          <p:nvPr userDrawn="1"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1" name="Line 37"/>
          <p:cNvSpPr>
            <a:spLocks noChangeShapeType="1"/>
          </p:cNvSpPr>
          <p:nvPr userDrawn="1"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" name="Line 40"/>
          <p:cNvSpPr>
            <a:spLocks noChangeShapeType="1"/>
          </p:cNvSpPr>
          <p:nvPr userDrawn="1"/>
        </p:nvSpPr>
        <p:spPr bwMode="auto">
          <a:xfrm flipV="1">
            <a:off x="0" y="1052513"/>
            <a:ext cx="30321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6" name="Line 42"/>
          <p:cNvSpPr>
            <a:spLocks noChangeShapeType="1"/>
          </p:cNvSpPr>
          <p:nvPr userDrawn="1"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8" name="Picture 5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813675" y="123825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39553" y="6356350"/>
            <a:ext cx="83536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DE69-0596-4BA7-B2DB-313D6DD26D36}" type="slidenum">
              <a:rPr lang="en-NZ" smtClean="0"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Times" pitchFamily="18" charset="0"/>
        <a:buChar char="•"/>
        <a:defRPr sz="1500" i="1">
          <a:solidFill>
            <a:schemeClr val="tx2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Char char="–"/>
        <a:defRPr sz="1500">
          <a:solidFill>
            <a:schemeClr val="tx2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Char char="»"/>
        <a:defRPr sz="1500">
          <a:solidFill>
            <a:schemeClr val="tx2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Char char="»"/>
        <a:defRPr sz="1500">
          <a:solidFill>
            <a:schemeClr val="tx2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Char char="»"/>
        <a:defRPr sz="1500">
          <a:solidFill>
            <a:schemeClr val="tx2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Char char="»"/>
        <a:defRPr sz="1500">
          <a:solidFill>
            <a:schemeClr val="tx2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Char char="»"/>
        <a:defRPr sz="15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0"/>
          <p:cNvSpPr txBox="1">
            <a:spLocks noChangeArrowheads="1"/>
          </p:cNvSpPr>
          <p:nvPr/>
        </p:nvSpPr>
        <p:spPr bwMode="auto">
          <a:xfrm>
            <a:off x="1147478" y="1639115"/>
            <a:ext cx="71994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NZ" sz="3200" b="0" dirty="0"/>
              <a:t>Electricity markets, perfect </a:t>
            </a:r>
            <a:r>
              <a:rPr lang="en-NZ" sz="3200" b="0" dirty="0" smtClean="0"/>
              <a:t>competition</a:t>
            </a:r>
          </a:p>
          <a:p>
            <a:pPr algn="ctr"/>
            <a:r>
              <a:rPr lang="en-NZ" sz="3200" b="0" dirty="0" smtClean="0"/>
              <a:t> </a:t>
            </a:r>
            <a:r>
              <a:rPr lang="en-NZ" sz="3200" b="0" dirty="0"/>
              <a:t>and energy shortage risks</a:t>
            </a:r>
            <a:r>
              <a:rPr lang="en-GB" sz="3200" b="0" dirty="0" smtClean="0">
                <a:latin typeface="Verdana" pitchFamily="34" charset="0"/>
              </a:rPr>
              <a:t> </a:t>
            </a:r>
            <a:endParaRPr lang="en-GB" sz="3200" b="0" dirty="0">
              <a:effectLst/>
              <a:latin typeface="Verdana" pitchFamily="34" charset="0"/>
            </a:endParaRPr>
          </a:p>
        </p:txBody>
      </p:sp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2197124" y="4221088"/>
            <a:ext cx="518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 dirty="0"/>
              <a:t>http://www.epoc.org.nz</a:t>
            </a:r>
          </a:p>
        </p:txBody>
      </p:sp>
      <p:sp>
        <p:nvSpPr>
          <p:cNvPr id="3076" name="Text Box 22"/>
          <p:cNvSpPr txBox="1">
            <a:spLocks noChangeArrowheads="1"/>
          </p:cNvSpPr>
          <p:nvPr/>
        </p:nvSpPr>
        <p:spPr bwMode="auto">
          <a:xfrm>
            <a:off x="2305813" y="3141663"/>
            <a:ext cx="49600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 dirty="0"/>
              <a:t>Andy </a:t>
            </a:r>
            <a:r>
              <a:rPr lang="en-US" sz="2400" b="0" dirty="0" err="1" smtClean="0"/>
              <a:t>Philpott</a:t>
            </a:r>
            <a:endParaRPr lang="en-US" sz="2400" b="0" dirty="0" smtClean="0"/>
          </a:p>
          <a:p>
            <a:pPr algn="ctr"/>
            <a:r>
              <a:rPr lang="en-US" sz="2400" b="0" dirty="0" smtClean="0"/>
              <a:t>Electric Power Optimization Centre</a:t>
            </a:r>
          </a:p>
          <a:p>
            <a:pPr algn="ctr"/>
            <a:r>
              <a:rPr lang="en-US" sz="2400" b="0" dirty="0" smtClean="0"/>
              <a:t>University of Auckland</a:t>
            </a:r>
          </a:p>
          <a:p>
            <a:pPr algn="ctr"/>
            <a:endParaRPr lang="en-US" sz="2400" b="0" dirty="0" smtClean="0"/>
          </a:p>
          <a:p>
            <a:pPr algn="ctr"/>
            <a:endParaRPr lang="en-US" sz="2400" b="0" dirty="0" smtClean="0"/>
          </a:p>
          <a:p>
            <a:pPr algn="ctr"/>
            <a:r>
              <a:rPr lang="en-US" sz="2400" b="0" dirty="0" smtClean="0"/>
              <a:t> </a:t>
            </a:r>
          </a:p>
        </p:txBody>
      </p:sp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868985" y="4941168"/>
            <a:ext cx="58424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/>
              <a:t>joint work with</a:t>
            </a:r>
          </a:p>
          <a:p>
            <a:pPr algn="ctr"/>
            <a:r>
              <a:rPr lang="en-US" sz="2400" b="0" dirty="0" err="1" smtClean="0"/>
              <a:t>Ziming</a:t>
            </a:r>
            <a:r>
              <a:rPr lang="en-US" sz="2400" b="0" dirty="0" smtClean="0"/>
              <a:t> Guan, Roger Wets, Michael Ferris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Additional annual fuel cost in market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204864"/>
            <a:ext cx="854463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76349" y="1258590"/>
            <a:ext cx="684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Total fuel cost = (NZ)$400-$500 million per annum 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6349" y="1622128"/>
            <a:ext cx="7712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Total wholesale electricity sales = (NZ)$3 billion per annum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9912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South Island prices over 2005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0" y="1340403"/>
            <a:ext cx="8028384" cy="494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6268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South Island prices over 2008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7" t="496" r="11572" b="-496"/>
          <a:stretch/>
        </p:blipFill>
        <p:spPr bwMode="auto">
          <a:xfrm>
            <a:off x="541747" y="1392555"/>
            <a:ext cx="8424044" cy="490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2095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Historical </a:t>
            </a:r>
            <a:r>
              <a:rPr lang="en-US" sz="3200" b="0" dirty="0" err="1" smtClean="0">
                <a:solidFill>
                  <a:schemeClr val="tx1"/>
                </a:solidFill>
              </a:rPr>
              <a:t>vs</a:t>
            </a:r>
            <a:r>
              <a:rPr lang="en-US" sz="3200" b="0" dirty="0" smtClean="0">
                <a:solidFill>
                  <a:schemeClr val="tx1"/>
                </a:solidFill>
              </a:rPr>
              <a:t> centrally planned storage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32"/>
          <a:stretch/>
        </p:blipFill>
        <p:spPr bwMode="auto">
          <a:xfrm>
            <a:off x="539552" y="1152128"/>
            <a:ext cx="8352036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2005</a:t>
            </a:r>
            <a:endParaRPr lang="en-NZ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23969" y="586034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2006</a:t>
            </a:r>
            <a:endParaRPr lang="en-NZ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220113" y="586283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2007</a:t>
            </a:r>
            <a:endParaRPr lang="en-NZ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16257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2008</a:t>
            </a:r>
            <a:endParaRPr lang="en-NZ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12401" y="586781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2009</a:t>
            </a:r>
            <a:endParaRPr lang="en-NZ" sz="16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7896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100" b="0" dirty="0">
                <a:latin typeface="Verdana" pitchFamily="34" charset="0"/>
              </a:rPr>
              <a:t>Department of Engineering Science</a:t>
            </a: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100" b="0" dirty="0">
                <a:latin typeface="Verdana" pitchFamily="34" charset="0"/>
              </a:rPr>
              <a:t>The University of Auckland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0" dirty="0" smtClean="0">
                <a:solidFill>
                  <a:schemeClr val="tx1"/>
                </a:solidFill>
              </a:rPr>
              <a:t>Measuring risk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91269" y="1241063"/>
            <a:ext cx="8459415" cy="496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Font typeface="Times" pitchFamily="18" charset="0"/>
              <a:buChar char="•"/>
              <a:defRPr sz="1500" i="1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–"/>
              <a:defRPr sz="15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The system in each stage minimizes its fuel cost in the current week plus a </a:t>
            </a:r>
            <a:r>
              <a:rPr lang="en-US" sz="2400" b="0" dirty="0" smtClean="0">
                <a:solidFill>
                  <a:srgbClr val="FF0000"/>
                </a:solidFill>
                <a:latin typeface="Verdana" pitchFamily="34" charset="0"/>
              </a:rPr>
              <a:t>measure of the future risk</a:t>
            </a:r>
            <a:r>
              <a:rPr lang="en-US" sz="2400" b="0" dirty="0" smtClean="0">
                <a:latin typeface="Verdana" pitchFamily="34" charset="0"/>
              </a:rPr>
              <a:t>.(Shapiro, 2011; </a:t>
            </a:r>
            <a:r>
              <a:rPr lang="en-US" sz="2400" b="0" dirty="0" err="1" smtClean="0">
                <a:latin typeface="Verdana" pitchFamily="34" charset="0"/>
              </a:rPr>
              <a:t>Philpott</a:t>
            </a:r>
            <a:r>
              <a:rPr lang="en-US" sz="2400" b="0" dirty="0" smtClean="0">
                <a:latin typeface="Verdana" pitchFamily="34" charset="0"/>
              </a:rPr>
              <a:t> &amp; de Matos, 2011)</a:t>
            </a:r>
          </a:p>
          <a:p>
            <a:pPr marL="0" indent="0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 </a:t>
            </a:r>
            <a:endParaRPr lang="en-US" sz="2400" b="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For two stages (next week’s cost is Z) this measure is:</a:t>
            </a:r>
          </a:p>
          <a:p>
            <a:pPr marL="0" indent="0">
              <a:buSzPts val="2400"/>
              <a:buNone/>
            </a:pPr>
            <a:endParaRPr lang="en-US" sz="2400" b="0" dirty="0">
              <a:latin typeface="Verdana" pitchFamily="34" charset="0"/>
            </a:endParaRPr>
          </a:p>
          <a:p>
            <a:pPr marL="0" indent="0" algn="ctr">
              <a:buSzPts val="2400"/>
              <a:buNone/>
            </a:pPr>
            <a:r>
              <a:rPr lang="en-US" sz="2400" b="0" dirty="0" smtClean="0">
                <a:latin typeface="Symbol" pitchFamily="18" charset="2"/>
              </a:rPr>
              <a:t>r</a:t>
            </a:r>
            <a:r>
              <a:rPr lang="en-US" sz="2400" b="0" dirty="0" smtClean="0">
                <a:latin typeface="Verdana" pitchFamily="34" charset="0"/>
              </a:rPr>
              <a:t>(Z) =</a:t>
            </a:r>
            <a:r>
              <a:rPr lang="en-US" sz="2400" b="0" dirty="0" smtClean="0">
                <a:latin typeface="Symbol" pitchFamily="18" charset="2"/>
              </a:rPr>
              <a:t> </a:t>
            </a:r>
            <a:r>
              <a:rPr lang="en-US" sz="2400" b="0" dirty="0" smtClean="0">
                <a:latin typeface="Verdana" pitchFamily="34" charset="0"/>
              </a:rPr>
              <a:t>(1-</a:t>
            </a:r>
            <a:r>
              <a:rPr lang="en-US" sz="2400" b="0" dirty="0" smtClean="0">
                <a:latin typeface="Symbol" pitchFamily="18" charset="2"/>
              </a:rPr>
              <a:t>l</a:t>
            </a:r>
            <a:r>
              <a:rPr lang="en-US" sz="2400" b="0" dirty="0" smtClean="0">
                <a:latin typeface="Verdana" pitchFamily="34" charset="0"/>
              </a:rPr>
              <a:t>)E[Z] + </a:t>
            </a:r>
            <a:r>
              <a:rPr lang="en-US" sz="2400" b="0" dirty="0" smtClean="0">
                <a:latin typeface="Symbol" pitchFamily="18" charset="2"/>
              </a:rPr>
              <a:t>l</a:t>
            </a:r>
            <a:r>
              <a:rPr lang="en-US" sz="2400" b="0" dirty="0" smtClean="0">
                <a:latin typeface="Verdana" pitchFamily="34" charset="0"/>
              </a:rPr>
              <a:t>CVaR</a:t>
            </a:r>
            <a:r>
              <a:rPr lang="en-US" sz="2400" b="0" baseline="-25000" dirty="0" smtClean="0">
                <a:latin typeface="Symbol" pitchFamily="18" charset="2"/>
              </a:rPr>
              <a:t>1-a</a:t>
            </a:r>
            <a:r>
              <a:rPr lang="en-US" sz="2400" b="0" dirty="0" smtClean="0">
                <a:latin typeface="Verdana" pitchFamily="34" charset="0"/>
              </a:rPr>
              <a:t>[Z</a:t>
            </a:r>
            <a:r>
              <a:rPr lang="en-US" sz="2400" b="0" dirty="0">
                <a:latin typeface="Verdana" pitchFamily="34" charset="0"/>
              </a:rPr>
              <a:t>]</a:t>
            </a:r>
            <a:endParaRPr lang="en-US" sz="2400" b="0" dirty="0" smtClean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endParaRPr lang="en-US" sz="240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400" b="0" dirty="0">
                <a:latin typeface="Verdana" pitchFamily="34" charset="0"/>
              </a:rPr>
              <a:t>for some </a:t>
            </a:r>
            <a:r>
              <a:rPr lang="en-US" sz="2400" b="0" dirty="0">
                <a:latin typeface="Symbol" pitchFamily="18" charset="2"/>
              </a:rPr>
              <a:t>l</a:t>
            </a:r>
            <a:r>
              <a:rPr lang="en-US" sz="2400" b="0" dirty="0">
                <a:latin typeface="Verdana" pitchFamily="34" charset="0"/>
              </a:rPr>
              <a:t> between 0 and </a:t>
            </a:r>
            <a:r>
              <a:rPr lang="en-US" sz="2400" b="0" dirty="0" smtClean="0">
                <a:latin typeface="Verdana" pitchFamily="34" charset="0"/>
              </a:rPr>
              <a:t>1</a:t>
            </a:r>
            <a:endParaRPr lang="en-US" sz="2400" b="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endParaRPr lang="en-US" sz="2000" b="0" dirty="0" smtClean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312069" y="25519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798512" y="55022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6011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Value at risk </a:t>
            </a:r>
            <a:r>
              <a:rPr lang="en-US" sz="3200" b="0" dirty="0" smtClean="0">
                <a:solidFill>
                  <a:schemeClr val="tx1"/>
                </a:solidFill>
                <a:latin typeface="Verdana" pitchFamily="34" charset="0"/>
              </a:rPr>
              <a:t>VaR</a:t>
            </a:r>
            <a:r>
              <a:rPr lang="en-US" sz="3200" b="0" baseline="-25000" dirty="0" smtClean="0">
                <a:solidFill>
                  <a:schemeClr val="tx1"/>
                </a:solidFill>
                <a:latin typeface="Symbol" pitchFamily="18" charset="2"/>
              </a:rPr>
              <a:t>1-a</a:t>
            </a:r>
            <a:r>
              <a:rPr lang="en-US" sz="3200" b="0" dirty="0" smtClean="0">
                <a:solidFill>
                  <a:schemeClr val="tx1"/>
                </a:solidFill>
                <a:latin typeface="Verdana" pitchFamily="34" charset="0"/>
              </a:rPr>
              <a:t>[Z]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pic>
        <p:nvPicPr>
          <p:cNvPr id="5149" name="Picture 2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8"/>
          <a:stretch/>
        </p:blipFill>
        <p:spPr bwMode="auto">
          <a:xfrm>
            <a:off x="672024" y="1196752"/>
            <a:ext cx="7932424" cy="547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5" name="TextBox 20514"/>
          <p:cNvSpPr txBox="1"/>
          <p:nvPr/>
        </p:nvSpPr>
        <p:spPr>
          <a:xfrm>
            <a:off x="1907704" y="5649871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0" dirty="0" smtClean="0">
                <a:latin typeface="Verdana" pitchFamily="34" charset="0"/>
              </a:rPr>
              <a:t>VaR</a:t>
            </a:r>
            <a:r>
              <a:rPr lang="en-NZ" sz="3200" b="0" baseline="-25000" dirty="0" smtClean="0">
                <a:latin typeface="Verdana" pitchFamily="34" charset="0"/>
              </a:rPr>
              <a:t>0.95 </a:t>
            </a:r>
            <a:r>
              <a:rPr lang="en-NZ" sz="3200" b="0" dirty="0" smtClean="0">
                <a:latin typeface="Verdana" pitchFamily="34" charset="0"/>
              </a:rPr>
              <a:t>=  150</a:t>
            </a:r>
            <a:endParaRPr lang="en-NZ" sz="3200" b="0" dirty="0">
              <a:latin typeface="Verdana" pitchFamily="34" charset="0"/>
            </a:endParaRPr>
          </a:p>
        </p:txBody>
      </p:sp>
      <p:cxnSp>
        <p:nvCxnSpPr>
          <p:cNvPr id="20518" name="Straight Arrow Connector 20517"/>
          <p:cNvCxnSpPr/>
          <p:nvPr/>
        </p:nvCxnSpPr>
        <p:spPr bwMode="auto">
          <a:xfrm flipV="1">
            <a:off x="5940152" y="2852936"/>
            <a:ext cx="648072" cy="208823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22" name="Straight Arrow Connector 20521"/>
          <p:cNvCxnSpPr>
            <a:stCxn id="49" idx="2"/>
          </p:cNvCxnSpPr>
          <p:nvPr/>
        </p:nvCxnSpPr>
        <p:spPr bwMode="auto">
          <a:xfrm flipH="1">
            <a:off x="6012161" y="2828102"/>
            <a:ext cx="1070384" cy="228191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44716" y="2243327"/>
            <a:ext cx="187565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3200" b="0" dirty="0" smtClean="0">
                <a:latin typeface="Symbol" pitchFamily="18" charset="2"/>
              </a:rPr>
              <a:t>a</a:t>
            </a:r>
            <a:r>
              <a:rPr lang="en-NZ" sz="3200" b="0" dirty="0" smtClean="0">
                <a:latin typeface="Verdana" pitchFamily="34" charset="0"/>
              </a:rPr>
              <a:t>=5%</a:t>
            </a:r>
            <a:endParaRPr lang="en-NZ" sz="3200" b="0" dirty="0"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2325" y="5229200"/>
            <a:ext cx="7360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0" dirty="0" smtClean="0">
                <a:latin typeface="Verdana" pitchFamily="34" charset="0"/>
              </a:rPr>
              <a:t>cost</a:t>
            </a:r>
            <a:endParaRPr lang="en-NZ" b="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6621" y="2120216"/>
            <a:ext cx="15231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0" dirty="0" smtClean="0">
                <a:latin typeface="Verdana" pitchFamily="34" charset="0"/>
              </a:rPr>
              <a:t>frequency</a:t>
            </a:r>
            <a:endParaRPr lang="en-NZ" b="0" dirty="0">
              <a:latin typeface="Verdana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3315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24544" y="274638"/>
            <a:ext cx="8784976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Conditional value at risk (</a:t>
            </a:r>
            <a:r>
              <a:rPr lang="en-US" sz="3200" b="0" dirty="0">
                <a:solidFill>
                  <a:schemeClr val="tx1"/>
                </a:solidFill>
                <a:latin typeface="Verdana" pitchFamily="34" charset="0"/>
              </a:rPr>
              <a:t>CVaR</a:t>
            </a:r>
            <a:r>
              <a:rPr lang="en-US" sz="3200" b="0" baseline="-25000" dirty="0">
                <a:solidFill>
                  <a:schemeClr val="tx1"/>
                </a:solidFill>
                <a:latin typeface="Symbol" pitchFamily="18" charset="2"/>
              </a:rPr>
              <a:t>1-a</a:t>
            </a:r>
            <a:r>
              <a:rPr lang="en-US" sz="3200" b="0" dirty="0">
                <a:solidFill>
                  <a:schemeClr val="tx1"/>
                </a:solidFill>
                <a:latin typeface="Verdana" pitchFamily="34" charset="0"/>
              </a:rPr>
              <a:t>[Z</a:t>
            </a:r>
            <a:r>
              <a:rPr lang="en-US" sz="3200" b="0" dirty="0" smtClean="0">
                <a:solidFill>
                  <a:schemeClr val="tx1"/>
                </a:solidFill>
                <a:latin typeface="Verdana" pitchFamily="34" charset="0"/>
              </a:rPr>
              <a:t>]</a:t>
            </a:r>
            <a:r>
              <a:rPr lang="en-US" sz="3200" b="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3"/>
          <a:stretch/>
        </p:blipFill>
        <p:spPr bwMode="auto">
          <a:xfrm>
            <a:off x="683568" y="1178054"/>
            <a:ext cx="8028632" cy="550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5" name="TextBox 20514"/>
          <p:cNvSpPr txBox="1"/>
          <p:nvPr/>
        </p:nvSpPr>
        <p:spPr>
          <a:xfrm>
            <a:off x="1907704" y="5580529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0" dirty="0" smtClean="0">
                <a:latin typeface="Verdana" pitchFamily="34" charset="0"/>
              </a:rPr>
              <a:t>CVaR</a:t>
            </a:r>
            <a:r>
              <a:rPr lang="en-NZ" sz="3200" b="0" baseline="-25000" dirty="0" smtClean="0">
                <a:latin typeface="Verdana" pitchFamily="34" charset="0"/>
              </a:rPr>
              <a:t>0.95 </a:t>
            </a:r>
            <a:r>
              <a:rPr lang="en-NZ" sz="3200" b="0" dirty="0" smtClean="0">
                <a:latin typeface="Verdana" pitchFamily="34" charset="0"/>
              </a:rPr>
              <a:t>=  162</a:t>
            </a:r>
            <a:endParaRPr lang="en-NZ" sz="3200" b="0" dirty="0">
              <a:latin typeface="Verdana" pitchFamily="34" charset="0"/>
            </a:endParaRPr>
          </a:p>
        </p:txBody>
      </p:sp>
      <p:cxnSp>
        <p:nvCxnSpPr>
          <p:cNvPr id="20518" name="Straight Arrow Connector 20517"/>
          <p:cNvCxnSpPr/>
          <p:nvPr/>
        </p:nvCxnSpPr>
        <p:spPr bwMode="auto">
          <a:xfrm flipV="1">
            <a:off x="5940152" y="2852936"/>
            <a:ext cx="648072" cy="208823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56621" y="2120216"/>
            <a:ext cx="15231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0" dirty="0" smtClean="0">
                <a:latin typeface="Verdana" pitchFamily="34" charset="0"/>
              </a:rPr>
              <a:t>frequency</a:t>
            </a:r>
            <a:endParaRPr lang="en-NZ" b="0" dirty="0"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4038" y="5297701"/>
            <a:ext cx="7360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0" dirty="0" smtClean="0">
                <a:latin typeface="Verdana" pitchFamily="34" charset="0"/>
              </a:rPr>
              <a:t>cost</a:t>
            </a:r>
            <a:endParaRPr lang="en-NZ" b="0" dirty="0">
              <a:latin typeface="Verdana" pitchFamily="34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3005"/>
            <a:ext cx="2243137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1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19568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0" dirty="0" smtClean="0">
                <a:solidFill>
                  <a:schemeClr val="tx1"/>
                </a:solidFill>
              </a:rPr>
              <a:t>Recursive risk measure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91269" y="1241063"/>
            <a:ext cx="8459415" cy="496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Font typeface="Times" pitchFamily="18" charset="0"/>
              <a:buChar char="•"/>
              <a:defRPr sz="1500" i="1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–"/>
              <a:defRPr sz="15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For a model with many stages, next week’s objective is the risk </a:t>
            </a:r>
            <a:r>
              <a:rPr lang="en-US" sz="2400" b="0" dirty="0" smtClean="0">
                <a:latin typeface="Symbol" pitchFamily="18" charset="2"/>
              </a:rPr>
              <a:t>r</a:t>
            </a:r>
            <a:r>
              <a:rPr lang="en-US" sz="2400" b="0" dirty="0" smtClean="0">
                <a:latin typeface="Verdana" pitchFamily="34" charset="0"/>
              </a:rPr>
              <a:t>(Z) of the future cost Z, so we minimize fuel cost plus</a:t>
            </a:r>
          </a:p>
          <a:p>
            <a:pPr marL="0" indent="0">
              <a:buSzPts val="2400"/>
              <a:buNone/>
            </a:pPr>
            <a:endParaRPr lang="en-US" sz="2400" b="0" dirty="0">
              <a:latin typeface="Verdana" pitchFamily="34" charset="0"/>
            </a:endParaRPr>
          </a:p>
          <a:p>
            <a:pPr marL="0" indent="0" algn="ctr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(1-</a:t>
            </a:r>
            <a:r>
              <a:rPr lang="en-US" sz="2400" b="0" dirty="0" smtClean="0">
                <a:latin typeface="Symbol" pitchFamily="18" charset="2"/>
              </a:rPr>
              <a:t>l</a:t>
            </a:r>
            <a:r>
              <a:rPr lang="en-US" sz="2400" b="0" dirty="0" smtClean="0">
                <a:latin typeface="Verdana" pitchFamily="34" charset="0"/>
              </a:rPr>
              <a:t>)E[</a:t>
            </a:r>
            <a:r>
              <a:rPr lang="en-US" sz="2400" b="0" dirty="0">
                <a:latin typeface="Symbol" pitchFamily="18" charset="2"/>
              </a:rPr>
              <a:t>r</a:t>
            </a:r>
            <a:r>
              <a:rPr lang="en-US" sz="2400" b="0" dirty="0" smtClean="0">
                <a:latin typeface="Verdana" pitchFamily="34" charset="0"/>
              </a:rPr>
              <a:t>(Z)] + </a:t>
            </a:r>
            <a:r>
              <a:rPr lang="en-US" sz="2400" b="0" dirty="0" smtClean="0">
                <a:latin typeface="Symbol" pitchFamily="18" charset="2"/>
              </a:rPr>
              <a:t>l</a:t>
            </a:r>
            <a:r>
              <a:rPr lang="en-US" sz="2400" b="0" dirty="0" smtClean="0">
                <a:latin typeface="Verdana" pitchFamily="34" charset="0"/>
              </a:rPr>
              <a:t>CVaR</a:t>
            </a:r>
            <a:r>
              <a:rPr lang="en-US" sz="2400" b="0" baseline="-25000" dirty="0" smtClean="0">
                <a:latin typeface="Symbol" pitchFamily="18" charset="2"/>
              </a:rPr>
              <a:t>1-a</a:t>
            </a:r>
            <a:r>
              <a:rPr lang="en-US" sz="2400" b="0" dirty="0">
                <a:latin typeface="Verdana" pitchFamily="34" charset="0"/>
              </a:rPr>
              <a:t>[</a:t>
            </a:r>
            <a:r>
              <a:rPr lang="en-US" sz="2400" b="0" dirty="0" smtClean="0">
                <a:latin typeface="Symbol" pitchFamily="18" charset="2"/>
              </a:rPr>
              <a:t>r</a:t>
            </a:r>
            <a:r>
              <a:rPr lang="en-US" sz="2400" b="0" dirty="0" smtClean="0">
                <a:latin typeface="Verdana" pitchFamily="34" charset="0"/>
              </a:rPr>
              <a:t>(Z)]</a:t>
            </a:r>
          </a:p>
          <a:p>
            <a:pPr marL="0" indent="0">
              <a:buSzPts val="2400"/>
              <a:buNone/>
            </a:pPr>
            <a:endParaRPr lang="en-US" sz="240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400" b="0" dirty="0">
                <a:latin typeface="Verdana" pitchFamily="34" charset="0"/>
              </a:rPr>
              <a:t>for some </a:t>
            </a:r>
            <a:r>
              <a:rPr lang="en-US" sz="2400" b="0" dirty="0">
                <a:latin typeface="Symbol" pitchFamily="18" charset="2"/>
              </a:rPr>
              <a:t>l</a:t>
            </a:r>
            <a:r>
              <a:rPr lang="en-US" sz="2400" b="0" dirty="0">
                <a:latin typeface="Verdana" pitchFamily="34" charset="0"/>
              </a:rPr>
              <a:t> between 0 and </a:t>
            </a:r>
            <a:r>
              <a:rPr lang="en-US" sz="2400" b="0" dirty="0" smtClean="0">
                <a:latin typeface="Verdana" pitchFamily="34" charset="0"/>
              </a:rPr>
              <a:t>1.</a:t>
            </a:r>
          </a:p>
          <a:p>
            <a:pPr marL="0" indent="0">
              <a:buSzPts val="2400"/>
              <a:buNone/>
            </a:pPr>
            <a:endParaRPr lang="en-US" sz="2400" b="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400" b="0" dirty="0" smtClean="0">
                <a:latin typeface="Verdana" pitchFamily="34" charset="0"/>
              </a:rPr>
              <a:t>Here </a:t>
            </a:r>
            <a:r>
              <a:rPr lang="en-US" sz="2400" b="0" dirty="0">
                <a:latin typeface="Symbol" pitchFamily="18" charset="2"/>
              </a:rPr>
              <a:t>r</a:t>
            </a:r>
            <a:r>
              <a:rPr lang="en-US" sz="2400" b="0" dirty="0">
                <a:latin typeface="Verdana" pitchFamily="34" charset="0"/>
              </a:rPr>
              <a:t>(Z</a:t>
            </a:r>
            <a:r>
              <a:rPr lang="en-US" sz="2400" b="0" dirty="0" smtClean="0">
                <a:latin typeface="Verdana" pitchFamily="34" charset="0"/>
              </a:rPr>
              <a:t>) is a </a:t>
            </a:r>
            <a:r>
              <a:rPr lang="en-US" sz="2400" dirty="0" smtClean="0">
                <a:latin typeface="Verdana" pitchFamily="34" charset="0"/>
              </a:rPr>
              <a:t>certainty equivalent</a:t>
            </a:r>
            <a:r>
              <a:rPr lang="en-US" sz="2400" b="0" dirty="0" smtClean="0">
                <a:latin typeface="Verdana" pitchFamily="34" charset="0"/>
              </a:rPr>
              <a:t>: the amount of money we would pay today to avoid the </a:t>
            </a:r>
            <a:r>
              <a:rPr lang="en-US" sz="2400" dirty="0" smtClean="0">
                <a:latin typeface="Verdana" pitchFamily="34" charset="0"/>
              </a:rPr>
              <a:t>random</a:t>
            </a:r>
            <a:r>
              <a:rPr lang="en-US" sz="2400" b="0" dirty="0" smtClean="0">
                <a:latin typeface="Verdana" pitchFamily="34" charset="0"/>
              </a:rPr>
              <a:t> costs Z of meeting demand in the future.(It is not an expected future cost)</a:t>
            </a:r>
            <a:endParaRPr lang="en-US" sz="2400" b="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endParaRPr lang="en-US" sz="2000" b="0" dirty="0" smtClean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endParaRPr lang="en-US" sz="2000" b="0" dirty="0" smtClean="0">
              <a:latin typeface="Verdana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24893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15553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58912" y="247502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  <a:latin typeface="Verdana" pitchFamily="34" charset="0"/>
              </a:rPr>
              <a:t>Simulated national storage 2006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25" y="1268761"/>
            <a:ext cx="8158866" cy="502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8494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Historical </a:t>
            </a:r>
            <a:r>
              <a:rPr lang="en-US" sz="3200" b="0" dirty="0" err="1" smtClean="0">
                <a:solidFill>
                  <a:schemeClr val="tx1"/>
                </a:solidFill>
              </a:rPr>
              <a:t>vs</a:t>
            </a:r>
            <a:r>
              <a:rPr lang="en-US" sz="3200" b="0" dirty="0" smtClean="0">
                <a:solidFill>
                  <a:schemeClr val="tx1"/>
                </a:solidFill>
              </a:rPr>
              <a:t> centrally planned storage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32"/>
          <a:stretch/>
        </p:blipFill>
        <p:spPr bwMode="auto">
          <a:xfrm>
            <a:off x="539552" y="1152128"/>
            <a:ext cx="8352036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2005</a:t>
            </a:r>
            <a:endParaRPr lang="en-NZ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23969" y="586034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2006</a:t>
            </a:r>
            <a:endParaRPr lang="en-NZ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220113" y="586283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2007</a:t>
            </a:r>
            <a:endParaRPr lang="en-NZ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16257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2008</a:t>
            </a:r>
            <a:endParaRPr lang="en-NZ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12401" y="586781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2009</a:t>
            </a:r>
            <a:endParaRPr lang="en-NZ" sz="16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461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0" dirty="0" smtClean="0">
                <a:solidFill>
                  <a:schemeClr val="tx1"/>
                </a:solidFill>
              </a:rPr>
              <a:t>Electricity markets and perfect competition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676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0" dirty="0">
                <a:latin typeface="Verdana" pitchFamily="34" charset="0"/>
              </a:rPr>
              <a:t>"Private market disciplines are important in competitive industries. And the energy market is </a:t>
            </a:r>
            <a:r>
              <a:rPr lang="en-GB" b="0" dirty="0" smtClean="0">
                <a:latin typeface="Verdana" pitchFamily="34" charset="0"/>
              </a:rPr>
              <a:t>becoming increasingly </a:t>
            </a:r>
            <a:r>
              <a:rPr lang="en-GB" b="0" dirty="0">
                <a:latin typeface="Verdana" pitchFamily="34" charset="0"/>
              </a:rPr>
              <a:t>competitive. And the government, in our experience, is not an adaptable, risk-adjusted 100 per cent owner of assets in competitive markets</a:t>
            </a:r>
            <a:r>
              <a:rPr lang="en-GB" b="0" dirty="0" smtClean="0">
                <a:latin typeface="Verdana" pitchFamily="34" charset="0"/>
              </a:rPr>
              <a:t>.“  </a:t>
            </a:r>
          </a:p>
          <a:p>
            <a:pPr algn="l"/>
            <a:endParaRPr lang="en-GB" b="0" dirty="0" smtClean="0">
              <a:latin typeface="Verdana" pitchFamily="34" charset="0"/>
            </a:endParaRPr>
          </a:p>
          <a:p>
            <a:pPr algn="l"/>
            <a:r>
              <a:rPr lang="en-GB" b="0" dirty="0" smtClean="0">
                <a:latin typeface="Verdana" pitchFamily="34" charset="0"/>
              </a:rPr>
              <a:t>Bill English, NZ Minister of Finance, Energy News, Nov. 9. </a:t>
            </a:r>
            <a:endParaRPr lang="en-US" b="0" dirty="0" smtClean="0">
              <a:latin typeface="Verdana" pitchFamily="34" charset="0"/>
            </a:endParaRPr>
          </a:p>
          <a:p>
            <a:pPr algn="l"/>
            <a:endParaRPr lang="en-US" b="0" dirty="0"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1552" y="4149080"/>
            <a:ext cx="7532896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>
                <a:latin typeface="Verdana" pitchFamily="34" charset="0"/>
              </a:rPr>
              <a:t>Q: How competitive is the market?</a:t>
            </a:r>
          </a:p>
          <a:p>
            <a:pPr algn="l"/>
            <a:endParaRPr lang="en-US" sz="3200" b="0" dirty="0">
              <a:latin typeface="Verdana" pitchFamily="34" charset="0"/>
            </a:endParaRPr>
          </a:p>
          <a:p>
            <a:pPr algn="l"/>
            <a:r>
              <a:rPr lang="en-US" sz="3200" b="0" dirty="0">
                <a:latin typeface="Verdana" pitchFamily="34" charset="0"/>
              </a:rPr>
              <a:t>Q: How can you tell?</a:t>
            </a:r>
          </a:p>
          <a:p>
            <a:endParaRPr lang="en-NZ" dirty="0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4969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Some observations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124744"/>
            <a:ext cx="8424044" cy="909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The historical market storage trajectory appears to be more risk averse than the risk-neutral central plan.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>
                <a:latin typeface="Verdana" pitchFamily="34" charset="0"/>
              </a:rPr>
              <a:t>When agents are risk neutral, competitive markets correspond to a central plan. </a:t>
            </a:r>
          </a:p>
          <a:p>
            <a:pPr algn="l"/>
            <a:endParaRPr lang="en-NZ" sz="2400" b="0" dirty="0" smtClean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so either…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agents are not being risk neutral, or the market is not competitive.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solidFill>
                  <a:srgbClr val="FF0000"/>
                </a:solidFill>
                <a:latin typeface="Verdana" pitchFamily="34" charset="0"/>
              </a:rPr>
              <a:t>Question: </a:t>
            </a:r>
            <a:r>
              <a:rPr lang="en-NZ" sz="2400" b="0" dirty="0" smtClean="0">
                <a:latin typeface="Verdana" pitchFamily="34" charset="0"/>
              </a:rPr>
              <a:t>Is the observed storage trajectory what we would expect from risk-averse agents acting in perfect competition?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 </a:t>
            </a:r>
          </a:p>
          <a:p>
            <a:pPr algn="l"/>
            <a:endParaRPr lang="en-NZ" b="0" dirty="0">
              <a:latin typeface="Verdana" pitchFamily="34" charset="0"/>
            </a:endParaRPr>
          </a:p>
          <a:p>
            <a:pPr algn="l"/>
            <a:endParaRPr lang="en-NZ" b="0" dirty="0" smtClean="0">
              <a:latin typeface="Verdana" pitchFamily="34" charset="0"/>
            </a:endParaRPr>
          </a:p>
          <a:p>
            <a:pPr algn="l"/>
            <a:endParaRPr lang="en-US" b="0" dirty="0" smtClean="0">
              <a:latin typeface="Verdana" pitchFamily="34" charset="0"/>
            </a:endParaRPr>
          </a:p>
          <a:p>
            <a:pPr algn="l"/>
            <a:endParaRPr lang="en-US" b="0" dirty="0">
              <a:latin typeface="Verdana" pitchFamily="34" charset="0"/>
            </a:endParaRPr>
          </a:p>
          <a:p>
            <a:pPr algn="l"/>
            <a:endParaRPr lang="en-US" b="0" dirty="0">
              <a:latin typeface="Verdana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9083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46856" y="341784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0" dirty="0" smtClean="0">
                <a:solidFill>
                  <a:schemeClr val="tx1"/>
                </a:solidFill>
              </a:rPr>
              <a:t>Ralph-</a:t>
            </a:r>
            <a:r>
              <a:rPr lang="en-US" sz="3600" b="0" dirty="0" err="1" smtClean="0">
                <a:solidFill>
                  <a:schemeClr val="tx1"/>
                </a:solidFill>
              </a:rPr>
              <a:t>Smeers</a:t>
            </a:r>
            <a:r>
              <a:rPr lang="en-US" sz="3600" b="0" dirty="0" smtClean="0">
                <a:solidFill>
                  <a:schemeClr val="tx1"/>
                </a:solidFill>
              </a:rPr>
              <a:t> Equilibrium Model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844824"/>
            <a:ext cx="8424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Assume we have N agents, each with a coherent risk measure </a:t>
            </a:r>
            <a:r>
              <a:rPr lang="en-NZ" sz="2400" b="0" dirty="0" err="1" smtClean="0">
                <a:latin typeface="Symbol" pitchFamily="18" charset="2"/>
              </a:rPr>
              <a:t>r</a:t>
            </a:r>
            <a:r>
              <a:rPr lang="en-NZ" sz="2400" b="0" baseline="-25000" dirty="0" err="1" smtClean="0">
                <a:latin typeface="Verdana" pitchFamily="34" charset="0"/>
              </a:rPr>
              <a:t>i</a:t>
            </a:r>
            <a:r>
              <a:rPr lang="en-NZ" sz="2400" b="0" baseline="-25000" dirty="0" smtClean="0">
                <a:latin typeface="Verdana" pitchFamily="34" charset="0"/>
              </a:rPr>
              <a:t> </a:t>
            </a:r>
            <a:r>
              <a:rPr lang="en-NZ" sz="2400" b="0" dirty="0" smtClean="0">
                <a:latin typeface="Verdana" pitchFamily="34" charset="0"/>
              </a:rPr>
              <a:t>and random profit </a:t>
            </a:r>
            <a:r>
              <a:rPr lang="en-NZ" sz="2400" b="0" dirty="0" err="1" smtClean="0">
                <a:latin typeface="Verdana" pitchFamily="34" charset="0"/>
              </a:rPr>
              <a:t>Z</a:t>
            </a:r>
            <a:r>
              <a:rPr lang="en-NZ" sz="2400" b="0" baseline="-25000" dirty="0" err="1" smtClean="0">
                <a:latin typeface="Verdana" pitchFamily="34" charset="0"/>
              </a:rPr>
              <a:t>i</a:t>
            </a:r>
            <a:r>
              <a:rPr lang="en-NZ" sz="2400" b="0" dirty="0" smtClean="0">
                <a:latin typeface="Verdana" pitchFamily="34" charset="0"/>
              </a:rPr>
              <a:t>.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452" y="2708920"/>
            <a:ext cx="8424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If there is a complete market for risk then agents can sell and buy risky outcomes.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301859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0" dirty="0">
                <a:latin typeface="Verdana" pitchFamily="34" charset="0"/>
              </a:rPr>
              <a:t>What is </a:t>
            </a:r>
            <a:r>
              <a:rPr lang="en-US" sz="2400" b="0" dirty="0" smtClean="0">
                <a:latin typeface="Verdana" pitchFamily="34" charset="0"/>
              </a:rPr>
              <a:t>the competitive </a:t>
            </a:r>
            <a:r>
              <a:rPr lang="en-US" sz="2400" b="0" dirty="0">
                <a:latin typeface="Verdana" pitchFamily="34" charset="0"/>
              </a:rPr>
              <a:t>equilibrium under risk?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224" y="3555593"/>
            <a:ext cx="84240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The equilibrium solves</a:t>
            </a:r>
          </a:p>
          <a:p>
            <a:pPr algn="l"/>
            <a:endParaRPr lang="en-NZ" sz="2400" b="0" dirty="0" smtClean="0">
              <a:latin typeface="Verdana" pitchFamily="34" charset="0"/>
            </a:endParaRPr>
          </a:p>
          <a:p>
            <a:pPr algn="l"/>
            <a:r>
              <a:rPr lang="en-NZ" sz="2800" b="0" dirty="0" smtClean="0">
                <a:latin typeface="Verdana" pitchFamily="34" charset="0"/>
              </a:rPr>
              <a:t>V(Z</a:t>
            </a:r>
            <a:r>
              <a:rPr lang="en-NZ" sz="2800" b="0" baseline="-25000" dirty="0" smtClean="0">
                <a:latin typeface="Verdana" pitchFamily="34" charset="0"/>
              </a:rPr>
              <a:t>1</a:t>
            </a:r>
            <a:r>
              <a:rPr lang="en-NZ" sz="2800" b="0" dirty="0" smtClean="0">
                <a:latin typeface="Verdana" pitchFamily="34" charset="0"/>
              </a:rPr>
              <a:t>,..) = min {</a:t>
            </a:r>
            <a:r>
              <a:rPr lang="en-NZ" sz="3600" b="0" dirty="0" smtClean="0">
                <a:latin typeface="Symbol" pitchFamily="18" charset="2"/>
              </a:rPr>
              <a:t>S</a:t>
            </a:r>
            <a:r>
              <a:rPr lang="en-NZ" sz="2800" b="0" baseline="-25000" dirty="0" smtClean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  </a:t>
            </a:r>
            <a:r>
              <a:rPr lang="en-NZ" sz="2800" b="0" dirty="0" err="1" smtClean="0">
                <a:latin typeface="Symbol" pitchFamily="18" charset="2"/>
              </a:rPr>
              <a:t>r</a:t>
            </a:r>
            <a:r>
              <a:rPr lang="en-NZ" sz="2800" b="0" baseline="-25000" dirty="0" err="1" smtClean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(</a:t>
            </a:r>
            <a:r>
              <a:rPr lang="en-NZ" sz="2800" b="0" dirty="0" err="1" smtClean="0">
                <a:latin typeface="Verdana" pitchFamily="34" charset="0"/>
              </a:rPr>
              <a:t>Z</a:t>
            </a:r>
            <a:r>
              <a:rPr lang="en-NZ" sz="2800" b="0" baseline="-25000" dirty="0" err="1" smtClean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-W</a:t>
            </a:r>
            <a:r>
              <a:rPr lang="en-NZ" sz="2800" b="0" baseline="-25000" dirty="0" smtClean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):</a:t>
            </a:r>
            <a:r>
              <a:rPr lang="en-NZ" sz="2800" b="0" dirty="0" smtClean="0">
                <a:latin typeface="Symbol" pitchFamily="18" charset="2"/>
              </a:rPr>
              <a:t> </a:t>
            </a:r>
            <a:r>
              <a:rPr lang="en-NZ" sz="3600" b="0" dirty="0">
                <a:latin typeface="Symbol" pitchFamily="18" charset="2"/>
              </a:rPr>
              <a:t>S</a:t>
            </a:r>
            <a:r>
              <a:rPr lang="en-NZ" sz="2800" b="0" baseline="-25000" dirty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 W</a:t>
            </a:r>
            <a:r>
              <a:rPr lang="en-NZ" sz="2800" b="0" baseline="-25000" dirty="0" smtClean="0">
                <a:latin typeface="Verdana" pitchFamily="34" charset="0"/>
              </a:rPr>
              <a:t>i</a:t>
            </a:r>
            <a:r>
              <a:rPr lang="en-NZ" sz="2800" b="0" dirty="0" smtClean="0">
                <a:latin typeface="Verdana" pitchFamily="34" charset="0"/>
              </a:rPr>
              <a:t> =0}</a:t>
            </a:r>
          </a:p>
          <a:p>
            <a:pPr algn="l"/>
            <a:endParaRPr lang="en-US" b="0" baseline="-25000" dirty="0"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5085184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Equivalent to using a system risk measure </a:t>
            </a:r>
            <a:r>
              <a:rPr lang="en-NZ" sz="2400" b="0" dirty="0" err="1" smtClean="0">
                <a:latin typeface="Symbol" pitchFamily="18" charset="2"/>
              </a:rPr>
              <a:t>r</a:t>
            </a:r>
            <a:r>
              <a:rPr lang="en-NZ" sz="2400" b="0" baseline="-25000" dirty="0" err="1" smtClean="0">
                <a:latin typeface="Verdana" pitchFamily="34" charset="0"/>
              </a:rPr>
              <a:t>s</a:t>
            </a:r>
            <a:r>
              <a:rPr lang="en-NZ" sz="2400" b="0" dirty="0" smtClean="0">
                <a:latin typeface="Verdana" pitchFamily="34" charset="0"/>
              </a:rPr>
              <a:t>(</a:t>
            </a:r>
            <a:r>
              <a:rPr lang="en-NZ" sz="4000" b="0" dirty="0" smtClean="0">
                <a:latin typeface="Symbol" pitchFamily="18" charset="2"/>
              </a:rPr>
              <a:t>S</a:t>
            </a:r>
            <a:r>
              <a:rPr lang="en-NZ" sz="2400" b="0" baseline="-25000" dirty="0" smtClean="0">
                <a:latin typeface="Verdana" pitchFamily="34" charset="0"/>
              </a:rPr>
              <a:t>i</a:t>
            </a:r>
            <a:r>
              <a:rPr lang="en-NZ" sz="2400" b="0" dirty="0" smtClean="0">
                <a:latin typeface="Verdana" pitchFamily="34" charset="0"/>
              </a:rPr>
              <a:t> </a:t>
            </a:r>
            <a:r>
              <a:rPr lang="en-NZ" sz="2800" b="0" dirty="0" err="1">
                <a:latin typeface="Verdana" pitchFamily="34" charset="0"/>
              </a:rPr>
              <a:t>Z</a:t>
            </a:r>
            <a:r>
              <a:rPr lang="en-NZ" sz="2400" b="0" baseline="-25000" dirty="0" err="1">
                <a:latin typeface="Verdana" pitchFamily="34" charset="0"/>
              </a:rPr>
              <a:t>i</a:t>
            </a:r>
            <a:r>
              <a:rPr lang="en-NZ" sz="2400" b="0" dirty="0">
                <a:latin typeface="Verdana" pitchFamily="34" charset="0"/>
              </a:rPr>
              <a:t> </a:t>
            </a:r>
            <a:r>
              <a:rPr lang="en-NZ" sz="2400" b="0" dirty="0" smtClean="0">
                <a:latin typeface="Verdana" pitchFamily="34" charset="0"/>
              </a:rPr>
              <a:t>)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436" y="5870932"/>
            <a:ext cx="874846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Can compute equilibrium with risk-averse optimization.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21868" y="2750870"/>
            <a:ext cx="1584176" cy="41549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3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1268760"/>
            <a:ext cx="8424044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400" b="0" dirty="0" smtClean="0">
                <a:latin typeface="Verdana" pitchFamily="34" charset="0"/>
              </a:rPr>
              <a:t>When agents are risk neutral, competitive markets correspond to a central plan. 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When agents are risk averse, competitive markets do not always correspond </a:t>
            </a:r>
            <a:r>
              <a:rPr lang="en-NZ" sz="2400" b="0" dirty="0">
                <a:latin typeface="Verdana" pitchFamily="34" charset="0"/>
              </a:rPr>
              <a:t>to a central plan. </a:t>
            </a:r>
            <a:r>
              <a:rPr lang="en-NZ" sz="2400" b="0" dirty="0" smtClean="0">
                <a:latin typeface="Verdana" pitchFamily="34" charset="0"/>
              </a:rPr>
              <a:t>In general we need aligned risks, or completion of the risk market.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This is true even if there is only one risk-averse agent.</a:t>
            </a:r>
            <a:endParaRPr lang="en-NZ" sz="2400" b="0" dirty="0">
              <a:latin typeface="Verdana" pitchFamily="34" charset="0"/>
            </a:endParaRP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A new benchmark is needed for the multi-stage hydrothermal setting: risk-averse competitive equilibrium </a:t>
            </a:r>
            <a:r>
              <a:rPr lang="en-NZ" sz="2400" dirty="0" smtClean="0">
                <a:latin typeface="Verdana" pitchFamily="34" charset="0"/>
              </a:rPr>
              <a:t>with incomplete markets for risk</a:t>
            </a:r>
            <a:r>
              <a:rPr lang="en-NZ" sz="2400" b="0" dirty="0" smtClean="0">
                <a:latin typeface="Verdana" pitchFamily="34" charset="0"/>
              </a:rPr>
              <a:t>.</a:t>
            </a:r>
          </a:p>
          <a:p>
            <a:pPr algn="l"/>
            <a:endParaRPr lang="en-NZ" sz="2400" b="0" dirty="0">
              <a:latin typeface="Verdana" pitchFamily="34" charset="0"/>
            </a:endParaRPr>
          </a:p>
          <a:p>
            <a:pPr algn="l"/>
            <a:r>
              <a:rPr lang="en-NZ" sz="2400" b="0" dirty="0" smtClean="0">
                <a:latin typeface="Verdana" pitchFamily="34" charset="0"/>
              </a:rPr>
              <a:t> </a:t>
            </a:r>
          </a:p>
          <a:p>
            <a:pPr algn="l"/>
            <a:endParaRPr lang="en-NZ" b="0" dirty="0">
              <a:latin typeface="Verdana" pitchFamily="34" charset="0"/>
            </a:endParaRPr>
          </a:p>
          <a:p>
            <a:pPr algn="l"/>
            <a:endParaRPr lang="en-NZ" b="0" dirty="0" smtClean="0">
              <a:latin typeface="Verdana" pitchFamily="34" charset="0"/>
            </a:endParaRPr>
          </a:p>
          <a:p>
            <a:pPr algn="l"/>
            <a:endParaRPr lang="en-US" b="0" dirty="0" smtClean="0">
              <a:latin typeface="Verdana" pitchFamily="34" charset="0"/>
            </a:endParaRPr>
          </a:p>
          <a:p>
            <a:pPr algn="l"/>
            <a:endParaRPr lang="en-US" b="0" dirty="0">
              <a:latin typeface="Verdana" pitchFamily="34" charset="0"/>
            </a:endParaRPr>
          </a:p>
          <a:p>
            <a:pPr algn="l"/>
            <a:endParaRPr lang="en-US" b="0" dirty="0">
              <a:latin typeface="Verdana" pitchFamily="34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096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54024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Dry winters and prices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" r="15703" b="1840"/>
          <a:stretch>
            <a:fillRect/>
          </a:stretch>
        </p:blipFill>
        <p:spPr bwMode="auto">
          <a:xfrm>
            <a:off x="727449" y="1141985"/>
            <a:ext cx="7732983" cy="54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25092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Research question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1559" y="2565722"/>
            <a:ext cx="8459415" cy="446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Font typeface="Times" pitchFamily="18" charset="0"/>
              <a:buChar char="•"/>
              <a:defRPr sz="1500" i="1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–"/>
              <a:defRPr sz="15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SzPts val="2400"/>
              <a:buNone/>
            </a:pPr>
            <a:r>
              <a:rPr lang="en-US" sz="3200" b="0" dirty="0" smtClean="0">
                <a:latin typeface="Verdana" pitchFamily="34" charset="0"/>
              </a:rPr>
              <a:t>What does a perfectly competitive market look like when it is dominated by a possibly insecure supply of hydro electricity?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5360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smtClean="0">
                <a:solidFill>
                  <a:schemeClr val="tx1"/>
                </a:solidFill>
              </a:rPr>
              <a:t>An equilibrium result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24061" y="1197161"/>
            <a:ext cx="8459415" cy="446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Font typeface="Times" pitchFamily="18" charset="0"/>
              <a:buChar char="•"/>
              <a:defRPr sz="1500" i="1">
                <a:solidFill>
                  <a:schemeClr val="tx2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–"/>
              <a:defRPr sz="1500">
                <a:solidFill>
                  <a:schemeClr val="tx2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0099"/>
              </a:buClr>
              <a:buChar char="»"/>
              <a:defRPr sz="15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SzPts val="2400"/>
              <a:buNone/>
            </a:pPr>
            <a:r>
              <a:rPr lang="en-US" sz="2000" b="0" dirty="0" smtClean="0">
                <a:latin typeface="Verdana" pitchFamily="34" charset="0"/>
              </a:rPr>
              <a:t>Suppose that the state of the world in all future times is known, except for reservoir inflows that are known to follow a stochastic process that is common knowledge to all generators. Suppose that, given electricity prices, these generators maximize their individual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expected profits </a:t>
            </a:r>
            <a:r>
              <a:rPr lang="en-US" sz="2000" b="0" dirty="0" smtClean="0">
                <a:latin typeface="Verdana" pitchFamily="34" charset="0"/>
              </a:rPr>
              <a:t>as price takers.</a:t>
            </a:r>
          </a:p>
          <a:p>
            <a:pPr marL="0" indent="0">
              <a:buSzPts val="2400"/>
              <a:buNone/>
            </a:pPr>
            <a:endParaRPr lang="en-US" sz="2000" b="0" dirty="0" smtClean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000" b="0" dirty="0" smtClean="0">
                <a:latin typeface="Verdana" pitchFamily="34" charset="0"/>
              </a:rPr>
              <a:t>There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exists</a:t>
            </a:r>
            <a:r>
              <a:rPr lang="en-US" sz="2000" b="0" dirty="0" smtClean="0">
                <a:latin typeface="Verdana" pitchFamily="34" charset="0"/>
              </a:rPr>
              <a:t> a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stochastic process</a:t>
            </a:r>
            <a:r>
              <a:rPr lang="en-US" sz="2000" b="0" dirty="0" smtClean="0">
                <a:latin typeface="Verdana" pitchFamily="34" charset="0"/>
              </a:rPr>
              <a:t> of market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prices</a:t>
            </a:r>
            <a:r>
              <a:rPr lang="en-US" sz="2000" b="0" dirty="0" smtClean="0">
                <a:latin typeface="Verdana" pitchFamily="34" charset="0"/>
              </a:rPr>
              <a:t> that gives a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price-taking</a:t>
            </a:r>
            <a:r>
              <a:rPr lang="en-US" sz="2000" b="0" dirty="0" smtClean="0">
                <a:latin typeface="Verdana" pitchFamily="34" charset="0"/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equilibrium</a:t>
            </a:r>
            <a:r>
              <a:rPr lang="en-US" sz="2000" b="0" dirty="0" smtClean="0">
                <a:latin typeface="Verdana" pitchFamily="34" charset="0"/>
              </a:rPr>
              <a:t>. These prices result in generation that maximizes the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total</a:t>
            </a:r>
            <a:r>
              <a:rPr lang="en-US" sz="2000" b="0" dirty="0" smtClean="0">
                <a:latin typeface="Verdana" pitchFamily="34" charset="0"/>
              </a:rPr>
              <a:t> expected welfare of consumers and generators. </a:t>
            </a:r>
          </a:p>
          <a:p>
            <a:pPr marL="0" indent="0">
              <a:buSzPts val="2400"/>
              <a:buNone/>
            </a:pPr>
            <a:endParaRPr lang="en-US" sz="2000" b="0" dirty="0">
              <a:latin typeface="Verdana" pitchFamily="34" charset="0"/>
            </a:endParaRPr>
          </a:p>
          <a:p>
            <a:pPr marL="0" indent="0">
              <a:buSzPts val="2400"/>
              <a:buNone/>
            </a:pPr>
            <a:r>
              <a:rPr lang="en-US" sz="2000" b="0" dirty="0" smtClean="0">
                <a:latin typeface="Verdana" pitchFamily="34" charset="0"/>
              </a:rPr>
              <a:t>So the resulting actions by the generators maximizing profits with these prices is system optimal. It minimizes total expected generation cost just as if the plan had been constructed optimally by a </a:t>
            </a:r>
            <a:r>
              <a:rPr lang="en-US" sz="2000" b="0" dirty="0" smtClean="0">
                <a:solidFill>
                  <a:srgbClr val="FF0000"/>
                </a:solidFill>
                <a:latin typeface="Verdana" pitchFamily="34" charset="0"/>
              </a:rPr>
              <a:t>central planner</a:t>
            </a:r>
            <a:r>
              <a:rPr lang="en-US" sz="2000" b="0" dirty="0" smtClean="0">
                <a:latin typeface="Verdana" pitchFamily="34" charset="0"/>
              </a:rPr>
              <a:t>.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6308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An annual benchmark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59" y="1196752"/>
            <a:ext cx="8459415" cy="446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Verdana" pitchFamily="34" charset="0"/>
              <a:buChar char="–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Solve a </a:t>
            </a:r>
            <a:r>
              <a:rPr lang="en-US" sz="2400" dirty="0" smtClean="0">
                <a:latin typeface="Verdana" pitchFamily="34" charset="0"/>
              </a:rPr>
              <a:t>year-long hydro-thermal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problem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to compute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centrally-planned generation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policy, and simulate this policy.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Verdana" pitchFamily="34" charset="0"/>
              <a:buChar char="–"/>
              <a:tabLst/>
            </a:pPr>
            <a:r>
              <a:rPr lang="en-US" sz="2400" dirty="0" smtClean="0">
                <a:latin typeface="Verdana" pitchFamily="34" charset="0"/>
              </a:rPr>
              <a:t>We use </a:t>
            </a:r>
            <a:r>
              <a:rPr lang="en-US" sz="2400" dirty="0" smtClean="0">
                <a:solidFill>
                  <a:srgbClr val="FF0000"/>
                </a:solidFill>
                <a:latin typeface="Verdana" pitchFamily="34" charset="0"/>
              </a:rPr>
              <a:t>DOASA</a:t>
            </a:r>
            <a:r>
              <a:rPr lang="en-US" sz="2400" dirty="0" smtClean="0">
                <a:latin typeface="Verdana" pitchFamily="34" charset="0"/>
              </a:rPr>
              <a:t>, EPOC’s implementation of SDDP.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Verdana" pitchFamily="34" charset="0"/>
              <a:buChar char="–"/>
              <a:tabLst/>
            </a:pPr>
            <a:r>
              <a:rPr lang="en-US" sz="2400" dirty="0" smtClean="0">
                <a:latin typeface="Verdana" pitchFamily="34" charset="0"/>
              </a:rPr>
              <a:t>We account for shortages using lost load penalties.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Verdana" pitchFamily="34" charset="0"/>
              <a:buChar char="–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 our model, we re-solve DOASA every 13 weeks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simulate the policy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between solves using a detailed model of the system. We now call this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</a:rPr>
              <a:t>central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 typeface="Verdana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includes transmission system with constraints and losses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 typeface="Verdana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river chains are modeled in detail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 typeface="Verdana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historical station/line outages included in each week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 typeface="Verdana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unit commitment and reserve are not modeled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2576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Long-term optimization model</a:t>
            </a: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995738" y="2800350"/>
            <a:ext cx="1452562" cy="9620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5" t="14291" r="22270" b="16405"/>
          <a:stretch>
            <a:fillRect/>
          </a:stretch>
        </p:blipFill>
        <p:spPr bwMode="auto">
          <a:xfrm>
            <a:off x="7164388" y="3357563"/>
            <a:ext cx="1584325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357563"/>
            <a:ext cx="1581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39988"/>
            <a:ext cx="2238375" cy="295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3419475" y="3592513"/>
            <a:ext cx="647700" cy="647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5364163" y="2295525"/>
            <a:ext cx="647700" cy="647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563938" y="3702050"/>
            <a:ext cx="39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08625" y="236855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95513" y="4095750"/>
            <a:ext cx="1296987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2195513" y="4024313"/>
            <a:ext cx="1223962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2195513" y="3951288"/>
            <a:ext cx="12239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139950" y="3775075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763713" y="3592513"/>
            <a:ext cx="1728787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476375" y="3232150"/>
            <a:ext cx="20875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08175" y="2800350"/>
            <a:ext cx="17272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11413" y="2655888"/>
            <a:ext cx="12969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940425" y="2781300"/>
            <a:ext cx="1584325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3635375" y="4221163"/>
            <a:ext cx="39688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87675" y="5516563"/>
            <a:ext cx="14478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demand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219700" y="1412875"/>
            <a:ext cx="14478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demand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H="1">
            <a:off x="5651500" y="19161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6804025" y="1773238"/>
            <a:ext cx="719138" cy="1223962"/>
            <a:chOff x="4332" y="1071"/>
            <a:chExt cx="453" cy="771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32" y="1071"/>
              <a:ext cx="453" cy="7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grpSp>
          <p:nvGrpSpPr>
            <p:cNvPr id="28" name="Group 25"/>
            <p:cNvGrpSpPr>
              <a:grpSpLocks/>
            </p:cNvGrpSpPr>
            <p:nvPr/>
          </p:nvGrpSpPr>
          <p:grpSpPr bwMode="auto">
            <a:xfrm>
              <a:off x="4377" y="1117"/>
              <a:ext cx="339" cy="500"/>
              <a:chOff x="4150" y="3294"/>
              <a:chExt cx="339" cy="500"/>
            </a:xfrm>
          </p:grpSpPr>
          <p:sp>
            <p:nvSpPr>
              <p:cNvPr id="29" name="AutoShape 26"/>
              <p:cNvSpPr>
                <a:spLocks noChangeArrowheads="1"/>
              </p:cNvSpPr>
              <p:nvPr/>
            </p:nvSpPr>
            <p:spPr bwMode="auto">
              <a:xfrm>
                <a:off x="4150" y="3294"/>
                <a:ext cx="318" cy="136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4175" y="3294"/>
                <a:ext cx="314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rPr>
                  <a:t>WKO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1" name="Oval 28"/>
              <p:cNvSpPr>
                <a:spLocks noChangeArrowheads="1"/>
              </p:cNvSpPr>
              <p:nvPr/>
            </p:nvSpPr>
            <p:spPr bwMode="auto">
              <a:xfrm>
                <a:off x="4271" y="3430"/>
                <a:ext cx="91" cy="9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8192" name="Oval 29"/>
              <p:cNvSpPr>
                <a:spLocks noChangeArrowheads="1"/>
              </p:cNvSpPr>
              <p:nvPr/>
            </p:nvSpPr>
            <p:spPr bwMode="auto">
              <a:xfrm>
                <a:off x="4271" y="3521"/>
                <a:ext cx="91" cy="9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8193" name="Oval 30"/>
              <p:cNvSpPr>
                <a:spLocks noChangeArrowheads="1"/>
              </p:cNvSpPr>
              <p:nvPr/>
            </p:nvSpPr>
            <p:spPr bwMode="auto">
              <a:xfrm>
                <a:off x="4271" y="3612"/>
                <a:ext cx="91" cy="9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8194" name="Oval 31"/>
              <p:cNvSpPr>
                <a:spLocks noChangeArrowheads="1"/>
              </p:cNvSpPr>
              <p:nvPr/>
            </p:nvSpPr>
            <p:spPr bwMode="auto">
              <a:xfrm>
                <a:off x="4271" y="3703"/>
                <a:ext cx="91" cy="91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</p:grpSp>
      <p:sp>
        <p:nvSpPr>
          <p:cNvPr id="8198" name="Line 32"/>
          <p:cNvSpPr>
            <a:spLocks noChangeShapeType="1"/>
          </p:cNvSpPr>
          <p:nvPr/>
        </p:nvSpPr>
        <p:spPr bwMode="auto">
          <a:xfrm flipV="1">
            <a:off x="6011863" y="2133600"/>
            <a:ext cx="1081087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199" name="Line 33"/>
          <p:cNvSpPr>
            <a:spLocks noChangeShapeType="1"/>
          </p:cNvSpPr>
          <p:nvPr/>
        </p:nvSpPr>
        <p:spPr bwMode="auto">
          <a:xfrm flipV="1">
            <a:off x="6011863" y="2276475"/>
            <a:ext cx="1081087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00" name="Line 34"/>
          <p:cNvSpPr>
            <a:spLocks noChangeShapeType="1"/>
          </p:cNvSpPr>
          <p:nvPr/>
        </p:nvSpPr>
        <p:spPr bwMode="auto">
          <a:xfrm flipV="1">
            <a:off x="6011863" y="2419350"/>
            <a:ext cx="1081087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01" name="Line 35"/>
          <p:cNvSpPr>
            <a:spLocks noChangeShapeType="1"/>
          </p:cNvSpPr>
          <p:nvPr/>
        </p:nvSpPr>
        <p:spPr bwMode="auto">
          <a:xfrm flipV="1">
            <a:off x="6011863" y="2565400"/>
            <a:ext cx="1081087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02" name="Line 36"/>
          <p:cNvSpPr>
            <a:spLocks noChangeShapeType="1"/>
          </p:cNvSpPr>
          <p:nvPr/>
        </p:nvSpPr>
        <p:spPr bwMode="auto">
          <a:xfrm>
            <a:off x="5724525" y="2924175"/>
            <a:ext cx="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grpSp>
        <p:nvGrpSpPr>
          <p:cNvPr id="8203" name="Group 37"/>
          <p:cNvGrpSpPr>
            <a:grpSpLocks/>
          </p:cNvGrpSpPr>
          <p:nvPr/>
        </p:nvGrpSpPr>
        <p:grpSpPr bwMode="auto">
          <a:xfrm>
            <a:off x="4427538" y="4437063"/>
            <a:ext cx="719137" cy="792162"/>
            <a:chOff x="4367" y="2976"/>
            <a:chExt cx="453" cy="499"/>
          </a:xfrm>
        </p:grpSpPr>
        <p:sp>
          <p:nvSpPr>
            <p:cNvPr id="8204" name="Rectangle 38"/>
            <p:cNvSpPr>
              <a:spLocks noChangeArrowheads="1"/>
            </p:cNvSpPr>
            <p:nvPr/>
          </p:nvSpPr>
          <p:spPr bwMode="auto">
            <a:xfrm>
              <a:off x="4367" y="2976"/>
              <a:ext cx="453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8205" name="AutoShape 39"/>
            <p:cNvSpPr>
              <a:spLocks noChangeArrowheads="1"/>
            </p:cNvSpPr>
            <p:nvPr/>
          </p:nvSpPr>
          <p:spPr bwMode="auto">
            <a:xfrm>
              <a:off x="4412" y="3022"/>
              <a:ext cx="318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6" name="Text Box 40"/>
            <p:cNvSpPr txBox="1">
              <a:spLocks noChangeArrowheads="1"/>
            </p:cNvSpPr>
            <p:nvPr/>
          </p:nvSpPr>
          <p:spPr bwMode="auto">
            <a:xfrm>
              <a:off x="4437" y="3022"/>
              <a:ext cx="31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HAW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7" name="Oval 41"/>
            <p:cNvSpPr>
              <a:spLocks noChangeArrowheads="1"/>
            </p:cNvSpPr>
            <p:nvPr/>
          </p:nvSpPr>
          <p:spPr bwMode="auto">
            <a:xfrm>
              <a:off x="4533" y="3158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8208" name="Oval 42"/>
            <p:cNvSpPr>
              <a:spLocks noChangeArrowheads="1"/>
            </p:cNvSpPr>
            <p:nvPr/>
          </p:nvSpPr>
          <p:spPr bwMode="auto">
            <a:xfrm>
              <a:off x="4533" y="3249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grpSp>
        <p:nvGrpSpPr>
          <p:cNvPr id="8209" name="Group 43"/>
          <p:cNvGrpSpPr>
            <a:grpSpLocks/>
          </p:cNvGrpSpPr>
          <p:nvPr/>
        </p:nvGrpSpPr>
        <p:grpSpPr bwMode="auto">
          <a:xfrm>
            <a:off x="3563938" y="2420938"/>
            <a:ext cx="719137" cy="647700"/>
            <a:chOff x="3651" y="3113"/>
            <a:chExt cx="453" cy="408"/>
          </a:xfrm>
        </p:grpSpPr>
        <p:sp>
          <p:nvSpPr>
            <p:cNvPr id="8210" name="Rectangle 44"/>
            <p:cNvSpPr>
              <a:spLocks noChangeArrowheads="1"/>
            </p:cNvSpPr>
            <p:nvPr/>
          </p:nvSpPr>
          <p:spPr bwMode="auto">
            <a:xfrm>
              <a:off x="3651" y="3113"/>
              <a:ext cx="45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8211" name="AutoShape 45"/>
            <p:cNvSpPr>
              <a:spLocks noChangeArrowheads="1"/>
            </p:cNvSpPr>
            <p:nvPr/>
          </p:nvSpPr>
          <p:spPr bwMode="auto">
            <a:xfrm>
              <a:off x="3696" y="3159"/>
              <a:ext cx="318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2" name="Text Box 46"/>
            <p:cNvSpPr txBox="1">
              <a:spLocks noChangeArrowheads="1"/>
            </p:cNvSpPr>
            <p:nvPr/>
          </p:nvSpPr>
          <p:spPr bwMode="auto">
            <a:xfrm>
              <a:off x="3721" y="3159"/>
              <a:ext cx="3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MAN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3" name="Oval 47"/>
            <p:cNvSpPr>
              <a:spLocks noChangeArrowheads="1"/>
            </p:cNvSpPr>
            <p:nvPr/>
          </p:nvSpPr>
          <p:spPr bwMode="auto">
            <a:xfrm>
              <a:off x="3817" y="3295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8214" name="Line 48"/>
          <p:cNvSpPr>
            <a:spLocks noChangeShapeType="1"/>
          </p:cNvSpPr>
          <p:nvPr/>
        </p:nvSpPr>
        <p:spPr bwMode="auto">
          <a:xfrm flipH="1">
            <a:off x="3779838" y="2852738"/>
            <a:ext cx="1444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15" name="Line 49"/>
          <p:cNvSpPr>
            <a:spLocks noChangeShapeType="1"/>
          </p:cNvSpPr>
          <p:nvPr/>
        </p:nvSpPr>
        <p:spPr bwMode="auto">
          <a:xfrm>
            <a:off x="3995738" y="4149725"/>
            <a:ext cx="6810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16" name="Line 50"/>
          <p:cNvSpPr>
            <a:spLocks noChangeShapeType="1"/>
          </p:cNvSpPr>
          <p:nvPr/>
        </p:nvSpPr>
        <p:spPr bwMode="auto">
          <a:xfrm>
            <a:off x="3779838" y="4221163"/>
            <a:ext cx="936625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17" name="Oval 51"/>
          <p:cNvSpPr>
            <a:spLocks noChangeArrowheads="1"/>
          </p:cNvSpPr>
          <p:nvPr/>
        </p:nvSpPr>
        <p:spPr bwMode="auto">
          <a:xfrm>
            <a:off x="4552950" y="2852738"/>
            <a:ext cx="647700" cy="647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18" name="Text Box 52"/>
          <p:cNvSpPr txBox="1">
            <a:spLocks noChangeArrowheads="1"/>
          </p:cNvSpPr>
          <p:nvPr/>
        </p:nvSpPr>
        <p:spPr bwMode="auto">
          <a:xfrm>
            <a:off x="4643438" y="2924175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9" name="Text Box 53"/>
          <p:cNvSpPr txBox="1">
            <a:spLocks noChangeArrowheads="1"/>
          </p:cNvSpPr>
          <p:nvPr/>
        </p:nvSpPr>
        <p:spPr bwMode="auto">
          <a:xfrm>
            <a:off x="3419475" y="1701800"/>
            <a:ext cx="144780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demand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0" name="Line 54"/>
          <p:cNvSpPr>
            <a:spLocks noChangeShapeType="1"/>
          </p:cNvSpPr>
          <p:nvPr/>
        </p:nvSpPr>
        <p:spPr bwMode="auto">
          <a:xfrm>
            <a:off x="4643438" y="2205038"/>
            <a:ext cx="2159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221" name="Oval 55"/>
          <p:cNvSpPr>
            <a:spLocks noChangeArrowheads="1"/>
          </p:cNvSpPr>
          <p:nvPr/>
        </p:nvSpPr>
        <p:spPr bwMode="auto">
          <a:xfrm>
            <a:off x="395288" y="2276475"/>
            <a:ext cx="2808287" cy="936625"/>
          </a:xfrm>
          <a:prstGeom prst="ellips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65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66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6950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1268760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b="0" dirty="0">
              <a:latin typeface="Verdana" pitchFamily="34" charset="0"/>
            </a:endParaRPr>
          </a:p>
        </p:txBody>
      </p:sp>
      <p:pic>
        <p:nvPicPr>
          <p:cNvPr id="20" name="Picture 26" descr="MapDoc"/>
          <p:cNvPicPr>
            <a:picLocks noChangeAspect="1" noChangeArrowheads="1"/>
          </p:cNvPicPr>
          <p:nvPr/>
        </p:nvPicPr>
        <p:blipFill>
          <a:blip r:embed="rId4" cstate="print">
            <a:lum bright="-24000" contrast="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" r="3384" b="3003"/>
          <a:stretch>
            <a:fillRect/>
          </a:stretch>
        </p:blipFill>
        <p:spPr bwMode="auto">
          <a:xfrm>
            <a:off x="554930" y="1196975"/>
            <a:ext cx="40608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7"/>
          <p:cNvGrpSpPr>
            <a:grpSpLocks/>
          </p:cNvGrpSpPr>
          <p:nvPr/>
        </p:nvGrpSpPr>
        <p:grpSpPr bwMode="auto">
          <a:xfrm>
            <a:off x="1778893" y="1196975"/>
            <a:ext cx="7113587" cy="4824413"/>
            <a:chOff x="839" y="754"/>
            <a:chExt cx="4481" cy="3039"/>
          </a:xfrm>
        </p:grpSpPr>
        <p:pic>
          <p:nvPicPr>
            <p:cNvPr id="22" name="Picture 28"/>
            <p:cNvPicPr>
              <a:picLocks noChangeAspect="1" noChangeArrowheads="1"/>
            </p:cNvPicPr>
            <p:nvPr/>
          </p:nvPicPr>
          <p:blipFill>
            <a:blip r:embed="rId5">
              <a:lum bright="-6000"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754"/>
              <a:ext cx="2304" cy="30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839" y="754"/>
              <a:ext cx="2177" cy="2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839" y="3022"/>
              <a:ext cx="2177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697805" y="4292600"/>
            <a:ext cx="719138" cy="647700"/>
            <a:chOff x="3651" y="3113"/>
            <a:chExt cx="453" cy="408"/>
          </a:xfrm>
        </p:grpSpPr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651" y="3113"/>
              <a:ext cx="45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27" name="AutoShape 33"/>
            <p:cNvSpPr>
              <a:spLocks noChangeArrowheads="1"/>
            </p:cNvSpPr>
            <p:nvPr/>
          </p:nvSpPr>
          <p:spPr bwMode="auto">
            <a:xfrm>
              <a:off x="3696" y="3159"/>
              <a:ext cx="318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3721" y="3159"/>
              <a:ext cx="3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MAN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Oval 35"/>
            <p:cNvSpPr>
              <a:spLocks noChangeArrowheads="1"/>
            </p:cNvSpPr>
            <p:nvPr/>
          </p:nvSpPr>
          <p:spPr bwMode="auto">
            <a:xfrm>
              <a:off x="3817" y="3295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30" name="Line 36"/>
          <p:cNvSpPr>
            <a:spLocks noChangeShapeType="1"/>
          </p:cNvSpPr>
          <p:nvPr/>
        </p:nvSpPr>
        <p:spPr bwMode="auto">
          <a:xfrm flipH="1">
            <a:off x="913705" y="4724400"/>
            <a:ext cx="144463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grpSp>
        <p:nvGrpSpPr>
          <p:cNvPr id="31" name="Group 37"/>
          <p:cNvGrpSpPr>
            <a:grpSpLocks/>
          </p:cNvGrpSpPr>
          <p:nvPr/>
        </p:nvGrpSpPr>
        <p:grpSpPr bwMode="auto">
          <a:xfrm>
            <a:off x="2066230" y="5060950"/>
            <a:ext cx="719138" cy="792163"/>
            <a:chOff x="4367" y="2976"/>
            <a:chExt cx="453" cy="499"/>
          </a:xfrm>
        </p:grpSpPr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4367" y="2976"/>
              <a:ext cx="453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3" name="AutoShape 39"/>
            <p:cNvSpPr>
              <a:spLocks noChangeArrowheads="1"/>
            </p:cNvSpPr>
            <p:nvPr/>
          </p:nvSpPr>
          <p:spPr bwMode="auto">
            <a:xfrm>
              <a:off x="4412" y="3022"/>
              <a:ext cx="318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4437" y="3022"/>
              <a:ext cx="313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HAW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4533" y="3158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4533" y="3249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1274068" y="5205413"/>
            <a:ext cx="108108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1274068" y="5191125"/>
            <a:ext cx="108108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9" name="Rectangle 45"/>
          <p:cNvSpPr>
            <a:spLocks noChangeArrowheads="1"/>
          </p:cNvSpPr>
          <p:nvPr/>
        </p:nvSpPr>
        <p:spPr bwMode="auto">
          <a:xfrm>
            <a:off x="1994793" y="2278063"/>
            <a:ext cx="719137" cy="9350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2047180" y="2362200"/>
            <a:ext cx="538163" cy="700088"/>
            <a:chOff x="4150" y="3294"/>
            <a:chExt cx="339" cy="500"/>
          </a:xfrm>
        </p:grpSpPr>
        <p:sp>
          <p:nvSpPr>
            <p:cNvPr id="41" name="AutoShape 47"/>
            <p:cNvSpPr>
              <a:spLocks noChangeArrowheads="1"/>
            </p:cNvSpPr>
            <p:nvPr/>
          </p:nvSpPr>
          <p:spPr bwMode="auto">
            <a:xfrm>
              <a:off x="4150" y="3294"/>
              <a:ext cx="318" cy="13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 Box 48"/>
            <p:cNvSpPr txBox="1">
              <a:spLocks noChangeArrowheads="1"/>
            </p:cNvSpPr>
            <p:nvPr/>
          </p:nvSpPr>
          <p:spPr bwMode="auto">
            <a:xfrm>
              <a:off x="4175" y="3294"/>
              <a:ext cx="31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WKO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Oval 49"/>
            <p:cNvSpPr>
              <a:spLocks noChangeArrowheads="1"/>
            </p:cNvSpPr>
            <p:nvPr/>
          </p:nvSpPr>
          <p:spPr bwMode="auto">
            <a:xfrm>
              <a:off x="4271" y="3430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44" name="Oval 50"/>
            <p:cNvSpPr>
              <a:spLocks noChangeArrowheads="1"/>
            </p:cNvSpPr>
            <p:nvPr/>
          </p:nvSpPr>
          <p:spPr bwMode="auto">
            <a:xfrm>
              <a:off x="4271" y="3521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45" name="Oval 51"/>
            <p:cNvSpPr>
              <a:spLocks noChangeArrowheads="1"/>
            </p:cNvSpPr>
            <p:nvPr/>
          </p:nvSpPr>
          <p:spPr bwMode="auto">
            <a:xfrm>
              <a:off x="4271" y="3612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  <p:sp>
          <p:nvSpPr>
            <p:cNvPr id="46" name="Oval 52"/>
            <p:cNvSpPr>
              <a:spLocks noChangeArrowheads="1"/>
            </p:cNvSpPr>
            <p:nvPr/>
          </p:nvSpPr>
          <p:spPr bwMode="auto">
            <a:xfrm>
              <a:off x="4271" y="3703"/>
              <a:ext cx="91" cy="9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2374205" y="2622550"/>
            <a:ext cx="1131888" cy="3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2405955" y="2740025"/>
            <a:ext cx="1100138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>
            <a:off x="2407543" y="2865438"/>
            <a:ext cx="1008062" cy="141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>
            <a:off x="2405955" y="2982913"/>
            <a:ext cx="1100138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We simulate policy in this 18-node model</a:t>
            </a:r>
          </a:p>
        </p:txBody>
      </p:sp>
    </p:spTree>
    <p:extLst>
      <p:ext uri="{BB962C8B-B14F-4D97-AF65-F5344CB8AC3E}">
        <p14:creationId xmlns:p14="http://schemas.microsoft.com/office/powerpoint/2010/main" val="36362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66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88913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363538" y="1052513"/>
            <a:ext cx="8780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65125" y="-317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0" y="1052513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-3175" y="4365625"/>
            <a:ext cx="3079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36512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0" dirty="0" smtClean="0">
                <a:solidFill>
                  <a:schemeClr val="tx1"/>
                </a:solidFill>
              </a:rPr>
              <a:t>Historical </a:t>
            </a:r>
            <a:r>
              <a:rPr lang="en-US" sz="3200" b="0" dirty="0" err="1" smtClean="0">
                <a:solidFill>
                  <a:schemeClr val="tx1"/>
                </a:solidFill>
              </a:rPr>
              <a:t>vs</a:t>
            </a:r>
            <a:r>
              <a:rPr lang="en-US" sz="3200" b="0" dirty="0" smtClean="0">
                <a:solidFill>
                  <a:schemeClr val="tx1"/>
                </a:solidFill>
              </a:rPr>
              <a:t> centrally planned storage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32"/>
          <a:stretch/>
        </p:blipFill>
        <p:spPr bwMode="auto">
          <a:xfrm>
            <a:off x="539552" y="1152128"/>
            <a:ext cx="8352036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2005</a:t>
            </a:r>
            <a:endParaRPr lang="en-NZ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23969" y="586034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2006</a:t>
            </a:r>
            <a:endParaRPr lang="en-NZ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220113" y="586283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2007</a:t>
            </a:r>
            <a:endParaRPr lang="en-NZ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16257" y="585785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2008</a:t>
            </a:r>
            <a:endParaRPr lang="en-NZ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12401" y="586781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2009</a:t>
            </a:r>
            <a:endParaRPr lang="en-NZ" sz="16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 rot="-5400000">
            <a:off x="-1464469" y="2399507"/>
            <a:ext cx="3313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en-US" sz="1200" b="0" dirty="0" smtClean="0">
                <a:latin typeface="Verdana" pitchFamily="34" charset="0"/>
              </a:rPr>
              <a:t>Electric Power Optimization Centre</a:t>
            </a:r>
            <a:endParaRPr lang="en-US" sz="1200" b="0" dirty="0">
              <a:latin typeface="Verdana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 rot="-5400000">
            <a:off x="-950912" y="5349875"/>
            <a:ext cx="22669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0" dirty="0">
                <a:latin typeface="Verdana" pitchFamily="34" charset="0"/>
              </a:rPr>
              <a:t>The 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1385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D_Standard">
  <a:themeElements>
    <a:clrScheme name="BBD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BD_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BD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D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D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D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D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D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D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12065</TotalTime>
  <Words>1062</Words>
  <Application>Microsoft Office PowerPoint</Application>
  <PresentationFormat>On-screen Show (4:3)</PresentationFormat>
  <Paragraphs>207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BBD_Standard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뿿쬐뿿쩰ӕ僐Ȱ瑼䵰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Brodie</dc:creator>
  <cp:lastModifiedBy>esc</cp:lastModifiedBy>
  <cp:revision>563</cp:revision>
  <cp:lastPrinted>2011-11-17T03:21:22Z</cp:lastPrinted>
  <dcterms:created xsi:type="dcterms:W3CDTF">2005-03-09T02:10:13Z</dcterms:created>
  <dcterms:modified xsi:type="dcterms:W3CDTF">2012-03-20T10:24:31Z</dcterms:modified>
</cp:coreProperties>
</file>