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0" r:id="rId2"/>
  </p:sldMasterIdLst>
  <p:notesMasterIdLst>
    <p:notesMasterId r:id="rId16"/>
  </p:notesMasterIdLst>
  <p:sldIdLst>
    <p:sldId id="271" r:id="rId3"/>
    <p:sldId id="368" r:id="rId4"/>
    <p:sldId id="409" r:id="rId5"/>
    <p:sldId id="413" r:id="rId6"/>
    <p:sldId id="404" r:id="rId7"/>
    <p:sldId id="400" r:id="rId8"/>
    <p:sldId id="403" r:id="rId9"/>
    <p:sldId id="387" r:id="rId10"/>
    <p:sldId id="412" r:id="rId11"/>
    <p:sldId id="414" r:id="rId12"/>
    <p:sldId id="415" r:id="rId13"/>
    <p:sldId id="405" r:id="rId14"/>
    <p:sldId id="416" r:id="rId1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E9C"/>
    <a:srgbClr val="00CC99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CA2360F-809E-4A01-9642-875A0CF51CB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(Leading Partners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6" y="644526"/>
            <a:ext cx="6513513" cy="14700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8026" y="2247900"/>
            <a:ext cx="6513513" cy="1752600"/>
          </a:xfrm>
        </p:spPr>
        <p:txBody>
          <a:bodyPr/>
          <a:lstStyle>
            <a:lvl1pPr marL="0" indent="0">
              <a:defRPr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NZ" smtClean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76000" y="360000"/>
            <a:ext cx="3960000" cy="1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1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2000" y="6552000"/>
            <a:ext cx="324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algn="l"/>
            <a:r>
              <a:rPr lang="en-NZ" dirty="0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354350" y="655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dirty="0" smtClean="0"/>
              <a:t>  |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7550" y="655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NZ" kern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eading Partn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6000" y="360000"/>
            <a:ext cx="3960000" cy="1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2000" y="6552000"/>
            <a:ext cx="324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algn="l"/>
            <a:r>
              <a:rPr lang="en-NZ" dirty="0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54350" y="655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dirty="0" smtClean="0"/>
              <a:t>  |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7550" y="655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NZ" kern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Leading Partn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7" y="990600"/>
            <a:ext cx="4320000" cy="808900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6000" y="1962000"/>
            <a:ext cx="4320000" cy="3600000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defRPr>
                <a:solidFill>
                  <a:schemeClr val="accent2"/>
                </a:solidFill>
              </a:defRPr>
            </a:lvl1pPr>
            <a:lvl2pPr marL="0">
              <a:defRPr/>
            </a:lvl2pPr>
            <a:lvl3pPr marL="270000">
              <a:defRPr/>
            </a:lvl3pPr>
            <a:lvl4pPr marL="540000">
              <a:defRPr/>
            </a:lvl4pPr>
            <a:lvl5pPr marL="8100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7" name="Picture Placeholder 6" descr="Insert Picture"/>
          <p:cNvSpPr>
            <a:spLocks noGrp="1"/>
          </p:cNvSpPr>
          <p:nvPr>
            <p:ph type="pic" sz="quarter" idx="12"/>
          </p:nvPr>
        </p:nvSpPr>
        <p:spPr>
          <a:xfrm>
            <a:off x="5688000" y="0"/>
            <a:ext cx="3456000" cy="5778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NZ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6000" y="360000"/>
            <a:ext cx="3960000" cy="1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2000" y="6552000"/>
            <a:ext cx="324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algn="l"/>
            <a:r>
              <a:rPr lang="en-NZ" dirty="0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54350" y="655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dirty="0" smtClean="0"/>
              <a:t>  |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7550" y="655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NZ" kern="0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(Master Bran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6" y="644526"/>
            <a:ext cx="6513513" cy="14700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8026" y="2247900"/>
            <a:ext cx="6513513" cy="1752600"/>
          </a:xfrm>
        </p:spPr>
        <p:txBody>
          <a:bodyPr/>
          <a:lstStyle>
            <a:lvl1pPr marL="0" indent="0">
              <a:defRPr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NZ" smtClean="0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16000" y="6526800"/>
            <a:ext cx="288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NZ" kern="1200" dirty="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Copyright © 2010 New Zealand Agricultural Greenhouse Gas Research Centre</a:t>
            </a:r>
            <a:endParaRPr lang="en-NZ" kern="1200" dirty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76000" y="360000"/>
            <a:ext cx="3960000" cy="1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1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297200" y="637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rtl="0"/>
            <a:fld id="{2179108A-1D53-4F33-99D8-E35092D31635}" type="datetime3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algn="r" rtl="0"/>
              <a:t>20 March 2012</a:t>
            </a:fld>
            <a:r>
              <a:rPr lang="en-NZ" dirty="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  |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400" y="637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/>
            <a:fld id="{C026E641-DCFC-448B-8BFD-59F4ABE66BD3}" type="slidenum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rtl="0"/>
              <a:t>‹#›</a:t>
            </a:fld>
            <a:endParaRPr lang="en-NZ" dirty="0" smtClean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Master Bra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16000" y="6526800"/>
            <a:ext cx="288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NZ" kern="120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Copyright © 2010 New Zealand Agricultural Greenhouse Gas Research Centre</a:t>
            </a:r>
            <a:endParaRPr lang="en-NZ" kern="1200" dirty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6000" y="360000"/>
            <a:ext cx="3960000" cy="1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297200" y="637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rtl="0"/>
            <a:fld id="{2179108A-1D53-4F33-99D8-E35092D31635}" type="datetime3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algn="r" rtl="0"/>
              <a:t>20 March 2012</a:t>
            </a:fld>
            <a:r>
              <a:rPr lang="en-NZ" dirty="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  |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400" y="637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/>
            <a:fld id="{C026E641-DCFC-448B-8BFD-59F4ABE66BD3}" type="slidenum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rtl="0"/>
              <a:t>‹#›</a:t>
            </a:fld>
            <a:endParaRPr lang="en-NZ" dirty="0" smtClean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Master Bra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7" y="990600"/>
            <a:ext cx="4320000" cy="808900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6000" y="1962000"/>
            <a:ext cx="4320000" cy="3600000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defRPr>
                <a:solidFill>
                  <a:schemeClr val="accent2"/>
                </a:solidFill>
              </a:defRPr>
            </a:lvl1pPr>
            <a:lvl2pPr marL="0">
              <a:defRPr/>
            </a:lvl2pPr>
            <a:lvl3pPr marL="270000">
              <a:defRPr/>
            </a:lvl3pPr>
            <a:lvl4pPr marL="540000">
              <a:defRPr/>
            </a:lvl4pPr>
            <a:lvl5pPr marL="8100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7" name="Picture Placeholder 6" descr="Insert Picture"/>
          <p:cNvSpPr>
            <a:spLocks noGrp="1"/>
          </p:cNvSpPr>
          <p:nvPr>
            <p:ph type="pic" sz="quarter" idx="12"/>
          </p:nvPr>
        </p:nvSpPr>
        <p:spPr>
          <a:xfrm>
            <a:off x="5688000" y="0"/>
            <a:ext cx="3456000" cy="5778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NZ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16000" y="6526800"/>
            <a:ext cx="288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NZ" kern="120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Copyright © 2010 New Zealand Agricultural Greenhouse Gas Research Centre</a:t>
            </a:r>
            <a:endParaRPr lang="en-NZ" kern="1200" dirty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6000" y="360000"/>
            <a:ext cx="3960000" cy="1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297200" y="637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rtl="0"/>
            <a:fld id="{2179108A-1D53-4F33-99D8-E35092D31635}" type="datetime3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algn="r" rtl="0"/>
              <a:t>20 March 2012</a:t>
            </a:fld>
            <a:r>
              <a:rPr lang="en-NZ" dirty="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  |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400" y="637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/>
            <a:fld id="{C026E641-DCFC-448B-8BFD-59F4ABE66BD3}" type="slidenum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rtl="0"/>
              <a:t>‹#›</a:t>
            </a:fld>
            <a:endParaRPr lang="en-NZ" dirty="0" smtClean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9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gif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11" Type="http://schemas.openxmlformats.org/officeDocument/2006/relationships/image" Target="../media/image7.gif"/><Relationship Id="rId5" Type="http://schemas.openxmlformats.org/officeDocument/2006/relationships/image" Target="../media/image1.gif"/><Relationship Id="rId10" Type="http://schemas.openxmlformats.org/officeDocument/2006/relationships/image" Target="../media/image6.gif"/><Relationship Id="rId4" Type="http://schemas.openxmlformats.org/officeDocument/2006/relationships/theme" Target="../theme/theme1.xml"/><Relationship Id="rId9" Type="http://schemas.openxmlformats.org/officeDocument/2006/relationships/image" Target="../media/image5.gif"/><Relationship Id="rId14" Type="http://schemas.openxmlformats.org/officeDocument/2006/relationships/image" Target="../media/image10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175" y="5778501"/>
            <a:ext cx="9140825" cy="1079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N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7" y="358775"/>
            <a:ext cx="79168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6" y="1600201"/>
            <a:ext cx="792000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2412000" y="6128475"/>
            <a:ext cx="6145200" cy="350520"/>
            <a:chOff x="2412000" y="6189621"/>
            <a:chExt cx="6145200" cy="350520"/>
          </a:xfrm>
        </p:grpSpPr>
        <p:pic>
          <p:nvPicPr>
            <p:cNvPr id="13" name="Picture 12" descr="AG-MASTER-LOGO-rev_sl.gif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2412000" y="6263916"/>
              <a:ext cx="464058" cy="201930"/>
            </a:xfrm>
            <a:prstGeom prst="rect">
              <a:avLst/>
            </a:prstGeom>
          </p:spPr>
        </p:pic>
        <p:pic>
          <p:nvPicPr>
            <p:cNvPr id="14" name="Picture 13" descr="DairyNZ_NoStrap_grey_sl.gif"/>
            <p:cNvPicPr>
              <a:picLocks noChangeAspect="1"/>
            </p:cNvPicPr>
            <p:nvPr userDrawn="1"/>
          </p:nvPicPr>
          <p:blipFill>
            <a:blip r:embed="rId6" cstate="print"/>
            <a:srcRect l="10316" r="4576"/>
            <a:stretch>
              <a:fillRect/>
            </a:stretch>
          </p:blipFill>
          <p:spPr>
            <a:xfrm>
              <a:off x="3033291" y="6189621"/>
              <a:ext cx="614476" cy="350520"/>
            </a:xfrm>
            <a:prstGeom prst="rect">
              <a:avLst/>
            </a:prstGeom>
          </p:spPr>
        </p:pic>
        <p:pic>
          <p:nvPicPr>
            <p:cNvPr id="15" name="Picture 14" descr="LandcareLogoLarge_white_sl.gif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3805000" y="6293578"/>
              <a:ext cx="666000" cy="142607"/>
            </a:xfrm>
            <a:prstGeom prst="rect">
              <a:avLst/>
            </a:prstGeom>
          </p:spPr>
        </p:pic>
        <p:pic>
          <p:nvPicPr>
            <p:cNvPr id="16" name="Picture 15" descr="LU-logo-white-Specialist.gif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4628233" y="6279202"/>
              <a:ext cx="471600" cy="171358"/>
            </a:xfrm>
            <a:prstGeom prst="rect">
              <a:avLst/>
            </a:prstGeom>
          </p:spPr>
        </p:pic>
        <p:pic>
          <p:nvPicPr>
            <p:cNvPr id="17" name="Picture 16" descr="MU_Logo_grey_sl.gif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5257066" y="6241264"/>
              <a:ext cx="666000" cy="247234"/>
            </a:xfrm>
            <a:prstGeom prst="rect">
              <a:avLst/>
            </a:prstGeom>
          </p:spPr>
        </p:pic>
        <p:pic>
          <p:nvPicPr>
            <p:cNvPr id="18" name="Picture 17" descr="PFR_white.gif"/>
            <p:cNvPicPr>
              <a:picLocks noChangeAspect="1"/>
            </p:cNvPicPr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7384765" y="6273124"/>
              <a:ext cx="558000" cy="183514"/>
            </a:xfrm>
            <a:prstGeom prst="rect">
              <a:avLst/>
            </a:prstGeom>
          </p:spPr>
        </p:pic>
        <p:pic>
          <p:nvPicPr>
            <p:cNvPr id="19" name="Picture 18" descr="niwalogo.gif"/>
            <p:cNvPicPr>
              <a:picLocks noChangeAspect="1"/>
            </p:cNvPicPr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6080299" y="6284768"/>
              <a:ext cx="666000" cy="160227"/>
            </a:xfrm>
            <a:prstGeom prst="rect">
              <a:avLst/>
            </a:prstGeom>
          </p:spPr>
        </p:pic>
        <p:pic>
          <p:nvPicPr>
            <p:cNvPr id="20" name="Picture 19" descr="PGGRC-Logo_white_sl.gif"/>
            <p:cNvPicPr>
              <a:picLocks noChangeAspect="1"/>
            </p:cNvPicPr>
            <p:nvPr userDrawn="1"/>
          </p:nvPicPr>
          <p:blipFill>
            <a:blip r:embed="rId12" cstate="print"/>
            <a:stretch>
              <a:fillRect/>
            </a:stretch>
          </p:blipFill>
          <p:spPr>
            <a:xfrm>
              <a:off x="6903532" y="6230765"/>
              <a:ext cx="324000" cy="268232"/>
            </a:xfrm>
            <a:prstGeom prst="rect">
              <a:avLst/>
            </a:prstGeom>
          </p:spPr>
        </p:pic>
        <p:pic>
          <p:nvPicPr>
            <p:cNvPr id="21" name="Picture 20" descr="scion_logo_white_sl.gif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8100000" y="6301498"/>
              <a:ext cx="457200" cy="126767"/>
            </a:xfrm>
            <a:prstGeom prst="rect">
              <a:avLst/>
            </a:prstGeom>
          </p:spPr>
        </p:pic>
      </p:grp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2412000" y="5992950"/>
            <a:ext cx="1368000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NZ" sz="800" dirty="0" smtClean="0">
                <a:solidFill>
                  <a:schemeClr val="accent1"/>
                </a:solidFill>
              </a:rPr>
              <a:t>Leading Partners in Science</a:t>
            </a:r>
            <a:endParaRPr lang="en-NZ" sz="800" dirty="0">
              <a:solidFill>
                <a:schemeClr val="accent1"/>
              </a:solidFill>
            </a:endParaRPr>
          </a:p>
        </p:txBody>
      </p:sp>
      <p:pic>
        <p:nvPicPr>
          <p:cNvPr id="24" name="Picture 23" descr="NZ AGRC Log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6002" y="6012000"/>
            <a:ext cx="929353" cy="622800"/>
          </a:xfrm>
          <a:prstGeom prst="rect">
            <a:avLst/>
          </a:prstGeom>
        </p:spPr>
      </p:pic>
      <p:sp>
        <p:nvSpPr>
          <p:cNvPr id="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2000" y="6552000"/>
            <a:ext cx="324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algn="l"/>
            <a:r>
              <a:rPr lang="en-NZ" dirty="0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7354350" y="655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dirty="0" smtClean="0"/>
              <a:t>  |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7550" y="655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NZ" kern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ts val="150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1439863" indent="-269875" algn="l" rtl="0" eaLnBrk="1" fontAlgn="base" hangingPunct="1">
        <a:spcBef>
          <a:spcPts val="500"/>
        </a:spcBef>
        <a:spcAft>
          <a:spcPts val="50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440000" algn="l" rtl="0" eaLnBrk="1" fontAlgn="base" hangingPunct="1">
        <a:spcBef>
          <a:spcPts val="300"/>
        </a:spcBef>
        <a:spcAft>
          <a:spcPts val="300"/>
        </a:spcAft>
        <a:defRPr sz="1600">
          <a:solidFill>
            <a:schemeClr val="accent2"/>
          </a:solidFill>
          <a:latin typeface="+mn-lt"/>
          <a:cs typeface="+mn-cs"/>
        </a:defRPr>
      </a:lvl3pPr>
      <a:lvl4pPr marL="1709738" indent="-269875" algn="l" rtl="0" eaLnBrk="1" fontAlgn="base" hangingPunct="1">
        <a:spcBef>
          <a:spcPts val="300"/>
        </a:spcBef>
        <a:spcAft>
          <a:spcPts val="300"/>
        </a:spcAft>
        <a:buChar char="–"/>
        <a:defRPr sz="1600">
          <a:solidFill>
            <a:schemeClr val="accent2"/>
          </a:solidFill>
          <a:latin typeface="+mn-lt"/>
          <a:cs typeface="+mn-cs"/>
        </a:defRPr>
      </a:lvl4pPr>
      <a:lvl5pPr marL="1980000" indent="-270000" algn="l" defTabSz="270000" rtl="0" eaLnBrk="1" fontAlgn="base" hangingPunct="1">
        <a:spcBef>
          <a:spcPts val="300"/>
        </a:spcBef>
        <a:spcAft>
          <a:spcPts val="300"/>
        </a:spcAft>
        <a:buChar char="»"/>
        <a:defRPr sz="1600">
          <a:solidFill>
            <a:schemeClr val="accent2"/>
          </a:solidFill>
          <a:latin typeface="+mn-lt"/>
          <a:cs typeface="+mn-cs"/>
        </a:defRPr>
      </a:lvl5pPr>
      <a:lvl6pPr marL="34147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8719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43291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7863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175" y="5778501"/>
            <a:ext cx="9140825" cy="1079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NZ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7" y="358775"/>
            <a:ext cx="79168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6" y="1600201"/>
            <a:ext cx="792000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 smtClean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16000" y="6526800"/>
            <a:ext cx="288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NZ" kern="120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Copyright © 2010 New Zealand Agricultural Greenhouse Gas Research Centre</a:t>
            </a:r>
            <a:endParaRPr lang="en-NZ" kern="1200" dirty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" name="Picture 9" descr="NZ AGRC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6002" y="6012000"/>
            <a:ext cx="929353" cy="6228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297200" y="637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rtl="0"/>
            <a:fld id="{2179108A-1D53-4F33-99D8-E35092D31635}" type="datetime3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algn="r" rtl="0"/>
              <a:t>20 March 2012</a:t>
            </a:fld>
            <a:r>
              <a:rPr lang="en-NZ" dirty="0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t>  |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400" y="637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rtl="0"/>
            <a:fld id="{C026E641-DCFC-448B-8BFD-59F4ABE66BD3}" type="slidenum">
              <a:rPr lang="en-NZ" smtClean="0">
                <a:solidFill>
                  <a:srgbClr val="AFB1B4"/>
                </a:solidFill>
                <a:latin typeface="Arial" charset="0"/>
                <a:ea typeface="+mn-ea"/>
                <a:cs typeface="Arial" charset="0"/>
              </a:rPr>
              <a:pPr rtl="0"/>
              <a:t>‹#›</a:t>
            </a:fld>
            <a:endParaRPr lang="en-NZ" dirty="0" smtClean="0">
              <a:solidFill>
                <a:srgbClr val="AFB1B4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ts val="150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1439863" indent="-269875" algn="l" rtl="0" eaLnBrk="1" fontAlgn="base" hangingPunct="1">
        <a:spcBef>
          <a:spcPts val="500"/>
        </a:spcBef>
        <a:spcAft>
          <a:spcPts val="50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440000" algn="l" rtl="0" eaLnBrk="1" fontAlgn="base" hangingPunct="1">
        <a:spcBef>
          <a:spcPts val="300"/>
        </a:spcBef>
        <a:spcAft>
          <a:spcPts val="300"/>
        </a:spcAft>
        <a:defRPr sz="1600">
          <a:solidFill>
            <a:schemeClr val="accent2"/>
          </a:solidFill>
          <a:latin typeface="+mn-lt"/>
          <a:cs typeface="+mn-cs"/>
        </a:defRPr>
      </a:lvl3pPr>
      <a:lvl4pPr marL="1709738" indent="-269875" algn="l" rtl="0" eaLnBrk="1" fontAlgn="base" hangingPunct="1">
        <a:spcBef>
          <a:spcPts val="300"/>
        </a:spcBef>
        <a:spcAft>
          <a:spcPts val="300"/>
        </a:spcAft>
        <a:buChar char="–"/>
        <a:defRPr sz="1600">
          <a:solidFill>
            <a:schemeClr val="accent2"/>
          </a:solidFill>
          <a:latin typeface="+mn-lt"/>
          <a:cs typeface="+mn-cs"/>
        </a:defRPr>
      </a:lvl4pPr>
      <a:lvl5pPr marL="1980000" indent="-270000" algn="l" defTabSz="270000" rtl="0" eaLnBrk="1" fontAlgn="base" hangingPunct="1">
        <a:spcBef>
          <a:spcPts val="300"/>
        </a:spcBef>
        <a:spcAft>
          <a:spcPts val="300"/>
        </a:spcAft>
        <a:buChar char="»"/>
        <a:defRPr sz="1600">
          <a:solidFill>
            <a:schemeClr val="accent2"/>
          </a:solidFill>
          <a:latin typeface="+mn-lt"/>
          <a:cs typeface="+mn-cs"/>
        </a:defRPr>
      </a:lvl5pPr>
      <a:lvl6pPr marL="34147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8719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43291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786313" indent="-228600" algn="l" rtl="0" eaLnBrk="1" fontAlgn="base" hangingPunct="1">
        <a:spcBef>
          <a:spcPct val="20000"/>
        </a:spcBef>
        <a:spcAft>
          <a:spcPct val="2000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886" y="390612"/>
            <a:ext cx="7789628" cy="1904942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NZ" sz="4000" dirty="0"/>
              <a:t>Implications of alternative metrics </a:t>
            </a:r>
            <a:r>
              <a:rPr lang="en-NZ" sz="4000" dirty="0" smtClean="0"/>
              <a:t>on mitigation </a:t>
            </a:r>
            <a:r>
              <a:rPr lang="en-NZ" sz="4000" dirty="0"/>
              <a:t>costs and </a:t>
            </a:r>
            <a:r>
              <a:rPr lang="en-NZ" sz="4000" dirty="0" smtClean="0"/>
              <a:t>agricultural GHG emissions</a:t>
            </a:r>
            <a:endParaRPr lang="en-N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615" y="2800313"/>
            <a:ext cx="7547193" cy="3025431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NZ" sz="2400" dirty="0" smtClean="0"/>
              <a:t>Andy </a:t>
            </a:r>
            <a:r>
              <a:rPr lang="en-NZ" sz="2400" dirty="0" smtClean="0"/>
              <a:t>Reisinger</a:t>
            </a:r>
            <a:r>
              <a:rPr lang="en-NZ" sz="2400" baseline="30000" dirty="0" smtClean="0"/>
              <a:t>1</a:t>
            </a:r>
            <a:r>
              <a:rPr lang="en-NZ" sz="2400" dirty="0" smtClean="0"/>
              <a:t> </a:t>
            </a:r>
            <a:r>
              <a:rPr lang="en-NZ" sz="2400" dirty="0" smtClean="0"/>
              <a:t>Petr </a:t>
            </a:r>
            <a:r>
              <a:rPr lang="en-NZ" sz="2400" dirty="0" smtClean="0"/>
              <a:t>Havlik</a:t>
            </a:r>
            <a:r>
              <a:rPr lang="en-NZ" sz="2400" baseline="30000" dirty="0" smtClean="0"/>
              <a:t>2,3</a:t>
            </a:r>
            <a:r>
              <a:rPr lang="en-NZ" sz="2400" dirty="0" smtClean="0"/>
              <a:t> </a:t>
            </a:r>
            <a:r>
              <a:rPr lang="en-NZ" sz="2400" dirty="0" smtClean="0"/>
              <a:t>Keywan </a:t>
            </a:r>
            <a:r>
              <a:rPr lang="en-NZ" sz="2400" dirty="0" smtClean="0"/>
              <a:t>Riahi</a:t>
            </a:r>
            <a:r>
              <a:rPr lang="en-NZ" sz="2400" baseline="30000" dirty="0" smtClean="0"/>
              <a:t>2</a:t>
            </a:r>
            <a:r>
              <a:rPr lang="en-NZ" sz="2400" dirty="0"/>
              <a:t/>
            </a:r>
            <a:br>
              <a:rPr lang="en-NZ" sz="2400" dirty="0"/>
            </a:br>
            <a:r>
              <a:rPr lang="en-NZ" sz="2400" dirty="0" smtClean="0"/>
              <a:t>Oscar </a:t>
            </a:r>
            <a:r>
              <a:rPr lang="en-NZ" sz="2400" dirty="0" smtClean="0"/>
              <a:t>van </a:t>
            </a:r>
            <a:r>
              <a:rPr lang="en-NZ" sz="2400" dirty="0" smtClean="0"/>
              <a:t>Vliet</a:t>
            </a:r>
            <a:r>
              <a:rPr lang="en-NZ" sz="2400" baseline="30000" dirty="0" smtClean="0"/>
              <a:t>2</a:t>
            </a:r>
            <a:r>
              <a:rPr lang="en-NZ" sz="2400" dirty="0" smtClean="0"/>
              <a:t> </a:t>
            </a:r>
            <a:r>
              <a:rPr lang="en-NZ" sz="2400" dirty="0" smtClean="0"/>
              <a:t>Michael </a:t>
            </a:r>
            <a:r>
              <a:rPr lang="en-NZ" sz="2400" dirty="0" smtClean="0"/>
              <a:t>Obersteiner</a:t>
            </a:r>
            <a:r>
              <a:rPr lang="en-NZ" sz="2400" baseline="30000" dirty="0" smtClean="0"/>
              <a:t>2</a:t>
            </a:r>
            <a:r>
              <a:rPr lang="en-NZ" sz="2400" dirty="0" smtClean="0"/>
              <a:t> Mario Herrero</a:t>
            </a:r>
            <a:r>
              <a:rPr lang="en-NZ" sz="2400" baseline="30000" dirty="0" smtClean="0"/>
              <a:t>3</a:t>
            </a:r>
            <a:endParaRPr lang="en-NZ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NZ" sz="1800" i="1" baseline="30000" dirty="0" smtClean="0"/>
              <a:t>1 </a:t>
            </a:r>
            <a:r>
              <a:rPr lang="en-NZ" sz="1800" i="1" dirty="0" smtClean="0"/>
              <a:t>New Zealand Agricultural Greenhouse Gas Research Centre</a:t>
            </a:r>
            <a:endParaRPr lang="en-NZ" sz="1800" i="1" baseline="300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NZ" sz="1800" i="1" baseline="30000" dirty="0" smtClean="0">
                <a:solidFill>
                  <a:srgbClr val="AFB1B4"/>
                </a:solidFill>
              </a:rPr>
              <a:t>2 </a:t>
            </a:r>
            <a:r>
              <a:rPr lang="en-NZ" sz="1800" i="1" dirty="0" smtClean="0">
                <a:solidFill>
                  <a:srgbClr val="AFB1B4"/>
                </a:solidFill>
              </a:rPr>
              <a:t>International Institute for Applied Systems Analysis (IIASA)</a:t>
            </a:r>
            <a:endParaRPr lang="en-NZ" sz="1800" i="1" baseline="30000" dirty="0">
              <a:solidFill>
                <a:srgbClr val="AFB1B4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NZ" sz="1800" i="1" baseline="30000" dirty="0" smtClean="0">
                <a:solidFill>
                  <a:srgbClr val="AFB1B4"/>
                </a:solidFill>
              </a:rPr>
              <a:t>3</a:t>
            </a:r>
            <a:r>
              <a:rPr lang="en-NZ" sz="1800" i="1" dirty="0" smtClean="0">
                <a:solidFill>
                  <a:srgbClr val="AFB1B4"/>
                </a:solidFill>
              </a:rPr>
              <a:t> International Livestock Research Institute (ILRI)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NZ" sz="1800" i="1" dirty="0">
              <a:solidFill>
                <a:srgbClr val="AFB1B4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NZ" sz="1800" i="1" dirty="0" smtClean="0">
                <a:solidFill>
                  <a:srgbClr val="AFB1B4"/>
                </a:solidFill>
              </a:rPr>
              <a:t>Manuscript submitted to </a:t>
            </a:r>
            <a:r>
              <a:rPr lang="en-NZ" sz="1800" dirty="0" smtClean="0">
                <a:solidFill>
                  <a:srgbClr val="AFB1B4"/>
                </a:solidFill>
              </a:rPr>
              <a:t>Climatic Change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NZ" sz="1800" i="1" dirty="0" smtClean="0">
                <a:solidFill>
                  <a:srgbClr val="AFB1B4"/>
                </a:solidFill>
              </a:rPr>
              <a:t>Work funded by </a:t>
            </a:r>
            <a:r>
              <a:rPr lang="en-NZ" sz="1800" dirty="0" smtClean="0">
                <a:solidFill>
                  <a:srgbClr val="AFB1B4"/>
                </a:solidFill>
              </a:rPr>
              <a:t>NZ Ministry of Agriculture </a:t>
            </a:r>
            <a:r>
              <a:rPr lang="en-NZ" sz="1800" i="1" dirty="0" smtClean="0">
                <a:solidFill>
                  <a:srgbClr val="AFB1B4"/>
                </a:solidFill>
              </a:rPr>
              <a:t>and </a:t>
            </a:r>
            <a:r>
              <a:rPr lang="en-NZ" sz="1800" dirty="0" smtClean="0">
                <a:solidFill>
                  <a:srgbClr val="AFB1B4"/>
                </a:solidFill>
              </a:rPr>
              <a:t>various EU-FP7 programs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-NZ" kern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NZ" kern="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86384" y="109728"/>
            <a:ext cx="7882128" cy="5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</a:t>
            </a:r>
            <a:r>
              <a:rPr kumimoji="0" lang="en-NZ" sz="3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changes in supply prices</a:t>
            </a:r>
            <a:endParaRPr kumimoji="0" lang="en-NZ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 b="36174"/>
          <a:stretch>
            <a:fillRect/>
          </a:stretch>
        </p:blipFill>
        <p:spPr bwMode="auto">
          <a:xfrm>
            <a:off x="525689" y="827315"/>
            <a:ext cx="5943490" cy="469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8038" y="658358"/>
            <a:ext cx="26098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/>
        </p:nvGrpSpPr>
        <p:grpSpPr>
          <a:xfrm>
            <a:off x="525689" y="826182"/>
            <a:ext cx="5894242" cy="3986271"/>
            <a:chOff x="525689" y="826182"/>
            <a:chExt cx="5894242" cy="3986271"/>
          </a:xfrm>
        </p:grpSpPr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4"/>
            <a:srcRect b="18652"/>
            <a:stretch>
              <a:fillRect/>
            </a:stretch>
          </p:blipFill>
          <p:spPr bwMode="auto">
            <a:xfrm>
              <a:off x="525689" y="826182"/>
              <a:ext cx="5894242" cy="3767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754740" y="4412343"/>
              <a:ext cx="54053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NZ" sz="2000" dirty="0" smtClean="0"/>
                <a:t>0.0</a:t>
              </a:r>
              <a:endParaRPr lang="en-NZ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0657" y="827316"/>
            <a:ext cx="5926879" cy="4049484"/>
            <a:chOff x="540657" y="827316"/>
            <a:chExt cx="5926879" cy="4049484"/>
          </a:xfrm>
        </p:grpSpPr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5"/>
            <a:srcRect b="28982"/>
            <a:stretch>
              <a:fillRect/>
            </a:stretch>
          </p:blipFill>
          <p:spPr bwMode="auto">
            <a:xfrm>
              <a:off x="540657" y="827316"/>
              <a:ext cx="5926879" cy="3784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696686" y="4499429"/>
              <a:ext cx="609600" cy="377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69149" y="914410"/>
            <a:ext cx="41553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Where future production increases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require land-use change, CO</a:t>
            </a:r>
            <a:r>
              <a:rPr lang="en-NZ" b="1" baseline="-25000" dirty="0" smtClean="0">
                <a:solidFill>
                  <a:srgbClr val="FF0000"/>
                </a:solidFill>
              </a:rPr>
              <a:t>2</a:t>
            </a:r>
            <a:r>
              <a:rPr lang="en-NZ" b="1" dirty="0" smtClean="0">
                <a:solidFill>
                  <a:srgbClr val="FF0000"/>
                </a:solidFill>
              </a:rPr>
              <a:t> prices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dominate the response.</a:t>
            </a:r>
          </a:p>
          <a:p>
            <a:endParaRPr lang="en-NZ" b="1" dirty="0" smtClean="0">
              <a:solidFill>
                <a:srgbClr val="FF0000"/>
              </a:solidFill>
            </a:endParaRPr>
          </a:p>
          <a:p>
            <a:r>
              <a:rPr lang="en-NZ" b="1" dirty="0" smtClean="0">
                <a:solidFill>
                  <a:srgbClr val="FF0000"/>
                </a:solidFill>
              </a:rPr>
              <a:t>Otherwise, non-CO</a:t>
            </a:r>
            <a:r>
              <a:rPr lang="en-NZ" b="1" baseline="-25000" dirty="0" smtClean="0">
                <a:solidFill>
                  <a:srgbClr val="FF0000"/>
                </a:solidFill>
              </a:rPr>
              <a:t>2</a:t>
            </a:r>
            <a:r>
              <a:rPr lang="en-NZ" b="1" dirty="0" smtClean="0">
                <a:solidFill>
                  <a:srgbClr val="FF0000"/>
                </a:solidFill>
              </a:rPr>
              <a:t> prices are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more important.</a:t>
            </a:r>
            <a:endParaRPr lang="en-N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NZ" kern="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2920" y="219456"/>
            <a:ext cx="7882128" cy="5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endParaRPr kumimoji="0" lang="en-NZ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574676" y="800482"/>
            <a:ext cx="8075548" cy="4676774"/>
          </a:xfrm>
        </p:spPr>
        <p:txBody>
          <a:bodyPr/>
          <a:lstStyle/>
          <a:p>
            <a:pPr marL="0" lvl="1" indent="0">
              <a:spcBef>
                <a:spcPts val="1500"/>
              </a:spcBef>
              <a:spcAft>
                <a:spcPts val="0"/>
              </a:spcAft>
              <a:buClr>
                <a:srgbClr val="85C237"/>
              </a:buClr>
              <a:buNone/>
            </a:pP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GWPs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are not the most cost-effective 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metric to compare GHGs</a:t>
            </a:r>
          </a:p>
          <a:p>
            <a:pPr marL="0" lvl="1" indent="0">
              <a:spcBef>
                <a:spcPts val="1500"/>
              </a:spcBef>
              <a:spcAft>
                <a:spcPts val="0"/>
              </a:spcAft>
              <a:buClr>
                <a:srgbClr val="85C237"/>
              </a:buClr>
              <a:buNone/>
            </a:pPr>
            <a:r>
              <a:rPr lang="en-NZ" b="1" dirty="0" smtClean="0">
                <a:solidFill>
                  <a:srgbClr val="FF0000"/>
                </a:solidFill>
              </a:rPr>
              <a:t>Fixed 100-year GTPs 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are even </a:t>
            </a:r>
            <a:r>
              <a:rPr lang="en-NZ" i="1" u="sng" dirty="0" smtClean="0">
                <a:solidFill>
                  <a:srgbClr val="85C237">
                    <a:lumMod val="50000"/>
                  </a:srgbClr>
                </a:solidFill>
              </a:rPr>
              <a:t>less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 cost-effective (+ 5 to 10%) </a:t>
            </a:r>
            <a:br>
              <a:rPr lang="en-NZ" dirty="0" smtClean="0">
                <a:solidFill>
                  <a:srgbClr val="85C237">
                    <a:lumMod val="50000"/>
                  </a:srgbClr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time-dependent GTPs 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would be </a:t>
            </a:r>
            <a:r>
              <a:rPr lang="en-NZ" i="1" u="sng" dirty="0" smtClean="0">
                <a:solidFill>
                  <a:srgbClr val="85C237">
                    <a:lumMod val="50000"/>
                  </a:srgbClr>
                </a:solidFill>
              </a:rPr>
              <a:t>more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 cost-effective (- 4 to 5%)</a:t>
            </a:r>
            <a:endParaRPr lang="en-NZ" b="1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500"/>
              </a:spcBef>
              <a:spcAft>
                <a:spcPts val="0"/>
              </a:spcAft>
              <a:buClr>
                <a:srgbClr val="85C237"/>
              </a:buClr>
              <a:buNone/>
            </a:pPr>
            <a:r>
              <a:rPr lang="en-NZ" b="1" dirty="0" smtClean="0">
                <a:solidFill>
                  <a:srgbClr val="FF0000"/>
                </a:solidFill>
              </a:rPr>
              <a:t>Cost implications of alternative metrics: </a:t>
            </a:r>
            <a:r>
              <a:rPr lang="en-NZ" i="1" u="sng" dirty="0" smtClean="0">
                <a:solidFill>
                  <a:schemeClr val="accent1">
                    <a:lumMod val="50000"/>
                  </a:schemeClr>
                </a:solidFill>
              </a:rPr>
              <a:t>smaller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than alternative assumptions about future agricultural mitigation potential, and </a:t>
            </a:r>
            <a:r>
              <a:rPr lang="en-NZ" i="1" u="sng" dirty="0" smtClean="0">
                <a:solidFill>
                  <a:srgbClr val="85C237">
                    <a:lumMod val="50000"/>
                  </a:srgbClr>
                </a:solidFill>
              </a:rPr>
              <a:t>much smaller</a:t>
            </a:r>
            <a:r>
              <a:rPr lang="en-NZ" i="1" dirty="0" smtClean="0">
                <a:solidFill>
                  <a:srgbClr val="85C237">
                    <a:lumMod val="50000"/>
                  </a:srgbClr>
                </a:solidFill>
              </a:rPr>
              <a:t> 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than choices of long-term target</a:t>
            </a:r>
          </a:p>
          <a:p>
            <a:pPr marL="0" lvl="1" indent="0">
              <a:spcBef>
                <a:spcPts val="1500"/>
              </a:spcBef>
              <a:spcAft>
                <a:spcPts val="0"/>
              </a:spcAft>
              <a:buClr>
                <a:srgbClr val="85C237"/>
              </a:buClr>
              <a:buNone/>
            </a:pPr>
            <a:r>
              <a:rPr lang="en-NZ" b="1" dirty="0" smtClean="0">
                <a:solidFill>
                  <a:srgbClr val="FF0000"/>
                </a:solidFill>
              </a:rPr>
              <a:t>Regional implications: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depending on production systems and land-use change, non-CO</a:t>
            </a:r>
            <a:r>
              <a:rPr lang="en-NZ" baseline="-25000" dirty="0" smtClean="0">
                <a:solidFill>
                  <a:srgbClr val="85C237">
                    <a:lumMod val="50000"/>
                  </a:srgbClr>
                </a:solidFill>
              </a:rPr>
              <a:t>2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 or CO</a:t>
            </a:r>
            <a:r>
              <a:rPr lang="en-NZ" baseline="-25000" dirty="0" smtClean="0">
                <a:solidFill>
                  <a:srgbClr val="85C237">
                    <a:lumMod val="50000"/>
                  </a:srgbClr>
                </a:solidFill>
              </a:rPr>
              <a:t>2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 prices have the dominant effect on future production and supply prices</a:t>
            </a:r>
          </a:p>
          <a:p>
            <a:pPr marL="0" lvl="1" indent="0">
              <a:spcBef>
                <a:spcPts val="1500"/>
              </a:spcBef>
              <a:spcAft>
                <a:spcPts val="0"/>
              </a:spcAft>
              <a:buClr>
                <a:srgbClr val="85C237"/>
              </a:buClr>
              <a:buNone/>
            </a:pPr>
            <a:r>
              <a:rPr lang="en-NZ" b="1" dirty="0" smtClean="0">
                <a:solidFill>
                  <a:srgbClr val="FF0000"/>
                </a:solidFill>
              </a:rPr>
              <a:t>Further work: 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explore the implications for the </a:t>
            </a:r>
            <a:r>
              <a:rPr lang="en-NZ" i="1" u="sng" dirty="0" smtClean="0">
                <a:solidFill>
                  <a:srgbClr val="85C237">
                    <a:lumMod val="50000"/>
                  </a:srgbClr>
                </a:solidFill>
              </a:rPr>
              <a:t>political economy</a:t>
            </a: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 of climate agreements, especially given their interaction with supply prices and land-use change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8500"/>
            <a:ext cx="9143999" cy="1079500"/>
          </a:xfrm>
          <a:solidFill>
            <a:schemeClr val="tx1"/>
          </a:solidFill>
        </p:spPr>
        <p:txBody>
          <a:bodyPr anchor="ctr"/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Global GDP losses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NZ" kern="0" dirty="0" smtClean="0"/>
          </a:p>
        </p:txBody>
      </p:sp>
      <p:pic>
        <p:nvPicPr>
          <p:cNvPr id="10" name="Pictur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71" y="740229"/>
            <a:ext cx="8752115" cy="471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2276856" y="109728"/>
            <a:ext cx="4325112" cy="5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Impacts on global GDP</a:t>
            </a:r>
            <a:endParaRPr kumimoji="0" lang="en-NZ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2715" y="2438837"/>
            <a:ext cx="2917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>
                <a:solidFill>
                  <a:srgbClr val="FF0000"/>
                </a:solidFill>
              </a:rPr>
              <a:t>Time-dependent GTPs defer</a:t>
            </a:r>
          </a:p>
          <a:p>
            <a:r>
              <a:rPr lang="en-NZ" sz="1600" b="1" dirty="0" smtClean="0">
                <a:solidFill>
                  <a:srgbClr val="FF0000"/>
                </a:solidFill>
              </a:rPr>
              <a:t>some mitigation costs</a:t>
            </a:r>
          </a:p>
          <a:p>
            <a:r>
              <a:rPr lang="en-NZ" sz="1600" b="1" dirty="0" smtClean="0">
                <a:solidFill>
                  <a:srgbClr val="FF0000"/>
                </a:solidFill>
              </a:rPr>
              <a:t>to future generations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13</a:t>
            </a:fld>
            <a:endParaRPr lang="en-NZ" kern="0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1103086" y="2235200"/>
            <a:ext cx="3135085" cy="624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93" y="102743"/>
            <a:ext cx="7916863" cy="1079500"/>
          </a:xfrm>
        </p:spPr>
        <p:txBody>
          <a:bodyPr anchor="ctr"/>
          <a:lstStyle/>
          <a:p>
            <a:pPr algn="r"/>
            <a:r>
              <a:rPr lang="en-NZ" dirty="0" smtClean="0"/>
              <a:t>Emissions paths under alternative metrics</a:t>
            </a:r>
            <a:br>
              <a:rPr lang="en-NZ" dirty="0" smtClean="0"/>
            </a:br>
            <a:r>
              <a:rPr lang="en-NZ" dirty="0" smtClean="0"/>
              <a:t>using MESSAGE</a:t>
            </a:r>
            <a:endParaRPr lang="en-NZ" dirty="0"/>
          </a:p>
        </p:txBody>
      </p:sp>
      <p:sp>
        <p:nvSpPr>
          <p:cNvPr id="17" name="TextBox 16"/>
          <p:cNvSpPr txBox="1"/>
          <p:nvPr/>
        </p:nvSpPr>
        <p:spPr>
          <a:xfrm>
            <a:off x="493485" y="5776687"/>
            <a:ext cx="8355172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NZ" sz="1600" dirty="0" smtClean="0">
                <a:solidFill>
                  <a:schemeClr val="bg1"/>
                </a:solidFill>
              </a:rPr>
              <a:t>Emissions paths for full set of metrics and assumptions for agricultural abatement potential</a:t>
            </a:r>
            <a:endParaRPr lang="en-NZ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5" y="1234440"/>
            <a:ext cx="9056447" cy="432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NZ" dirty="0" smtClean="0"/>
              <a:t>In a nutshell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6" y="1335787"/>
            <a:ext cx="8250010" cy="3959225"/>
          </a:xfrm>
        </p:spPr>
        <p:txBody>
          <a:bodyPr/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NZ" sz="2000" b="1" dirty="0" smtClean="0">
                <a:solidFill>
                  <a:schemeClr val="accent1">
                    <a:lumMod val="50000"/>
                  </a:schemeClr>
                </a:solidFill>
              </a:rPr>
              <a:t>100-year GWPs are not a cost-effective way of comparing GHGs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NZ" sz="2000" b="1" dirty="0" smtClean="0">
                <a:solidFill>
                  <a:schemeClr val="accent1">
                    <a:lumMod val="50000"/>
                  </a:schemeClr>
                </a:solidFill>
              </a:rPr>
              <a:t>Alternative bio-physical metrics address some problems of GWPs – but few studies have explored the cost and climate policy implications if such metrics were to replace GWPs.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Determine the </a:t>
            </a:r>
            <a:r>
              <a:rPr lang="en-NZ" b="1" u="sng" dirty="0" smtClean="0">
                <a:solidFill>
                  <a:schemeClr val="accent1">
                    <a:lumMod val="50000"/>
                  </a:schemeClr>
                </a:solidFill>
              </a:rPr>
              <a:t>global cost-effectiveness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of different metrics under a variety of other assumptions</a:t>
            </a:r>
          </a:p>
          <a:p>
            <a:pPr marL="804863" lvl="1" indent="-357188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NZ" sz="1800" b="1" dirty="0" smtClean="0">
                <a:solidFill>
                  <a:schemeClr val="accent1">
                    <a:lumMod val="50000"/>
                  </a:schemeClr>
                </a:solidFill>
              </a:rPr>
              <a:t>100-year GTPs</a:t>
            </a:r>
          </a:p>
          <a:p>
            <a:pPr marL="804863" lvl="1" indent="-357188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NZ" sz="1800" b="1" dirty="0" smtClean="0">
                <a:solidFill>
                  <a:schemeClr val="accent1">
                    <a:lumMod val="50000"/>
                  </a:schemeClr>
                </a:solidFill>
              </a:rPr>
              <a:t>Time-dependent GTPs (focused on 2100)</a:t>
            </a:r>
          </a:p>
          <a:p>
            <a:pPr marL="804863" lvl="1" indent="-357188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NZ" sz="1800" b="1" dirty="0" smtClean="0">
                <a:solidFill>
                  <a:schemeClr val="accent1">
                    <a:lumMod val="50000"/>
                  </a:schemeClr>
                </a:solidFill>
              </a:rPr>
              <a:t>Exclusion of agricultural non-CO</a:t>
            </a:r>
            <a:r>
              <a:rPr lang="en-NZ" sz="18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NZ" sz="1800" b="1" dirty="0" smtClean="0">
                <a:solidFill>
                  <a:schemeClr val="accent1">
                    <a:lumMod val="50000"/>
                  </a:schemeClr>
                </a:solidFill>
              </a:rPr>
              <a:t> emissions</a:t>
            </a:r>
            <a:endParaRPr lang="en-N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Evaluate </a:t>
            </a:r>
            <a:r>
              <a:rPr lang="en-NZ" b="1" u="sng" dirty="0" smtClean="0">
                <a:solidFill>
                  <a:schemeClr val="accent1">
                    <a:lumMod val="50000"/>
                  </a:schemeClr>
                </a:solidFill>
              </a:rPr>
              <a:t>regional implications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of alternative metrics for agricultural production and non-CO</a:t>
            </a:r>
            <a:r>
              <a:rPr lang="en-NZ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emissions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NZ" kern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26" y="1175204"/>
            <a:ext cx="8579001" cy="448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NZ" kern="0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93" y="349481"/>
            <a:ext cx="7916863" cy="1079500"/>
          </a:xfrm>
          <a:solidFill>
            <a:schemeClr val="bg1">
              <a:alpha val="40000"/>
            </a:schemeClr>
          </a:solidFill>
        </p:spPr>
        <p:txBody>
          <a:bodyPr anchor="ctr"/>
          <a:lstStyle/>
          <a:p>
            <a:r>
              <a:rPr lang="en-NZ" dirty="0" smtClean="0"/>
              <a:t>Alternative metrics:</a:t>
            </a:r>
            <a:br>
              <a:rPr lang="en-NZ" dirty="0" smtClean="0"/>
            </a:br>
            <a:r>
              <a:rPr lang="en-NZ" dirty="0" smtClean="0"/>
              <a:t>GWPs, fixed and time-dependent GTPs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1959429" y="1553037"/>
            <a:ext cx="5142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/>
              <a:t>CH</a:t>
            </a:r>
            <a:r>
              <a:rPr lang="en-NZ" sz="2400" b="1" baseline="-25000" dirty="0" smtClean="0"/>
              <a:t>4</a:t>
            </a:r>
            <a:r>
              <a:rPr lang="en-NZ" sz="2400" b="1" dirty="0" smtClean="0"/>
              <a:t>                                            N</a:t>
            </a:r>
            <a:r>
              <a:rPr lang="en-NZ" sz="2400" b="1" baseline="-25000" dirty="0" smtClean="0"/>
              <a:t>2</a:t>
            </a:r>
            <a:r>
              <a:rPr lang="en-NZ" sz="2400" b="1" dirty="0" smtClean="0"/>
              <a:t>O</a:t>
            </a:r>
            <a:endParaRPr lang="en-NZ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NZ" kern="0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527726"/>
            <a:ext cx="7202138" cy="522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103086" y="2235200"/>
            <a:ext cx="3135085" cy="624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363" y="527726"/>
            <a:ext cx="7202138" cy="522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93" y="102743"/>
            <a:ext cx="7916863" cy="1079500"/>
          </a:xfrm>
        </p:spPr>
        <p:txBody>
          <a:bodyPr anchor="ctr"/>
          <a:lstStyle/>
          <a:p>
            <a:pPr algn="r"/>
            <a:r>
              <a:rPr lang="en-NZ" dirty="0" smtClean="0"/>
              <a:t>Emissions paths under alternative metrics</a:t>
            </a:r>
            <a:br>
              <a:rPr lang="en-NZ" dirty="0" smtClean="0"/>
            </a:br>
            <a:r>
              <a:rPr lang="en-NZ" dirty="0" smtClean="0"/>
              <a:t>using MESSAGE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4297205" y="2178167"/>
            <a:ext cx="4665060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Z" sz="1700" b="1" dirty="0" smtClean="0">
                <a:solidFill>
                  <a:srgbClr val="0070C0"/>
                </a:solidFill>
              </a:rPr>
              <a:t>fixed 100-year GTPs: less CH</a:t>
            </a:r>
            <a:r>
              <a:rPr lang="en-NZ" sz="1700" b="1" baseline="-25000" dirty="0" smtClean="0">
                <a:solidFill>
                  <a:srgbClr val="0070C0"/>
                </a:solidFill>
              </a:rPr>
              <a:t>4</a:t>
            </a:r>
            <a:r>
              <a:rPr lang="en-NZ" sz="1700" b="1" dirty="0" smtClean="0">
                <a:solidFill>
                  <a:srgbClr val="0070C0"/>
                </a:solidFill>
              </a:rPr>
              <a:t> mitigation</a:t>
            </a:r>
          </a:p>
          <a:p>
            <a:pPr algn="r"/>
            <a:r>
              <a:rPr lang="en-NZ" sz="1700" b="1" dirty="0" smtClean="0">
                <a:solidFill>
                  <a:srgbClr val="0070C0"/>
                </a:solidFill>
              </a:rPr>
              <a:t>time-dependent GTPs: more CH</a:t>
            </a:r>
            <a:r>
              <a:rPr lang="en-NZ" sz="1700" b="1" baseline="-25000" dirty="0" smtClean="0">
                <a:solidFill>
                  <a:srgbClr val="0070C0"/>
                </a:solidFill>
              </a:rPr>
              <a:t>4</a:t>
            </a:r>
            <a:r>
              <a:rPr lang="en-NZ" sz="1700" b="1" dirty="0" smtClean="0">
                <a:solidFill>
                  <a:srgbClr val="0070C0"/>
                </a:solidFill>
              </a:rPr>
              <a:t> mitigation</a:t>
            </a:r>
          </a:p>
          <a:p>
            <a:pPr algn="r"/>
            <a:r>
              <a:rPr lang="en-NZ" sz="1700" b="1" dirty="0" smtClean="0">
                <a:solidFill>
                  <a:srgbClr val="0070C0"/>
                </a:solidFill>
              </a:rPr>
              <a:t>by 2100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485" y="5776687"/>
            <a:ext cx="6505307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NZ" sz="1600" dirty="0" smtClean="0">
                <a:solidFill>
                  <a:schemeClr val="bg1"/>
                </a:solidFill>
              </a:rPr>
              <a:t>Global agricultural marginal abatement costs from Beach et al. (2008)</a:t>
            </a:r>
            <a:endParaRPr lang="en-N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8500"/>
            <a:ext cx="9143999" cy="1079500"/>
          </a:xfrm>
          <a:solidFill>
            <a:schemeClr val="bg1"/>
          </a:solidFill>
        </p:spPr>
        <p:txBody>
          <a:bodyPr anchor="ctr"/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Global agricultural CH</a:t>
            </a:r>
            <a:r>
              <a:rPr lang="en-NZ" baseline="-25000" dirty="0" smtClean="0">
                <a:solidFill>
                  <a:schemeClr val="bg1"/>
                </a:solidFill>
              </a:rPr>
              <a:t>4</a:t>
            </a:r>
            <a:r>
              <a:rPr lang="en-NZ" dirty="0" smtClean="0">
                <a:solidFill>
                  <a:schemeClr val="bg1"/>
                </a:solidFill>
              </a:rPr>
              <a:t> emission pathways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NZ" kern="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785616" y="109728"/>
            <a:ext cx="3593592" cy="5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MESSAGE results</a:t>
            </a:r>
            <a:endParaRPr kumimoji="0" lang="en-NZ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" y="155448"/>
            <a:ext cx="7410069" cy="662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7143942" y="1554480"/>
            <a:ext cx="1213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450ppm</a:t>
            </a:r>
            <a:endParaRPr lang="en-NZ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96915" y="3953401"/>
            <a:ext cx="1213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550ppm</a:t>
            </a:r>
            <a:endParaRPr lang="en-NZ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044952" y="109728"/>
            <a:ext cx="3054096" cy="5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net costs</a:t>
            </a:r>
            <a:endParaRPr kumimoji="0" lang="en-NZ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1679" y="2475413"/>
            <a:ext cx="660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>
                <a:solidFill>
                  <a:srgbClr val="FF0000"/>
                </a:solidFill>
              </a:rPr>
              <a:t>CH</a:t>
            </a:r>
            <a:r>
              <a:rPr lang="en-NZ" sz="1600" b="1" baseline="-25000" dirty="0" smtClean="0">
                <a:solidFill>
                  <a:srgbClr val="FF0000"/>
                </a:solidFill>
              </a:rPr>
              <a:t>4</a:t>
            </a:r>
            <a:r>
              <a:rPr lang="en-NZ" sz="1600" b="1" dirty="0" smtClean="0">
                <a:solidFill>
                  <a:srgbClr val="FF0000"/>
                </a:solidFill>
              </a:rPr>
              <a:t> mitigation determines ‘atmospheric space’ for CO</a:t>
            </a:r>
            <a:r>
              <a:rPr lang="en-NZ" sz="1600" b="1" baseline="-25000" dirty="0" smtClean="0">
                <a:solidFill>
                  <a:srgbClr val="FF0000"/>
                </a:solidFill>
              </a:rPr>
              <a:t>2</a:t>
            </a:r>
            <a:r>
              <a:rPr lang="en-NZ" sz="1600" b="1" dirty="0" smtClean="0">
                <a:solidFill>
                  <a:srgbClr val="FF0000"/>
                </a:solidFill>
              </a:rPr>
              <a:t> emissions</a:t>
            </a:r>
          </a:p>
          <a:p>
            <a:r>
              <a:rPr lang="en-NZ" sz="1600" b="1" dirty="0" smtClean="0">
                <a:solidFill>
                  <a:srgbClr val="FF0000"/>
                </a:solidFill>
              </a:rPr>
              <a:t>and hence total mitigation costs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54880" y="914400"/>
            <a:ext cx="1261872" cy="149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4642104" y="3453384"/>
            <a:ext cx="1261872" cy="149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5843016" y="0"/>
            <a:ext cx="1194816" cy="2420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022848" y="2898648"/>
            <a:ext cx="1109472" cy="2069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1335024" y="6025896"/>
            <a:ext cx="5660136" cy="310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 16"/>
          <p:cNvSpPr/>
          <p:nvPr/>
        </p:nvSpPr>
        <p:spPr>
          <a:xfrm>
            <a:off x="1377696" y="6352032"/>
            <a:ext cx="5660136" cy="377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8500"/>
            <a:ext cx="9143999" cy="1079500"/>
          </a:xfrm>
          <a:solidFill>
            <a:schemeClr val="bg1"/>
          </a:solidFill>
        </p:spPr>
        <p:txBody>
          <a:bodyPr anchor="ctr"/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Global agricultural CH</a:t>
            </a:r>
            <a:r>
              <a:rPr lang="en-NZ" baseline="-25000" dirty="0" smtClean="0">
                <a:solidFill>
                  <a:schemeClr val="bg1"/>
                </a:solidFill>
              </a:rPr>
              <a:t>4</a:t>
            </a:r>
            <a:r>
              <a:rPr lang="en-NZ" dirty="0" smtClean="0">
                <a:solidFill>
                  <a:schemeClr val="bg1"/>
                </a:solidFill>
              </a:rPr>
              <a:t> emission pathways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NZ" kern="0" dirty="0" smtClean="0"/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72" y="362853"/>
            <a:ext cx="8708571" cy="627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"/>
          <p:cNvGrpSpPr/>
          <p:nvPr/>
        </p:nvGrpSpPr>
        <p:grpSpPr>
          <a:xfrm>
            <a:off x="5120640" y="170688"/>
            <a:ext cx="4023360" cy="4556760"/>
            <a:chOff x="5120640" y="170688"/>
            <a:chExt cx="4023360" cy="4556760"/>
          </a:xfrm>
        </p:grpSpPr>
        <p:sp>
          <p:nvSpPr>
            <p:cNvPr id="6" name="Rectangle 5"/>
            <p:cNvSpPr/>
            <p:nvPr/>
          </p:nvSpPr>
          <p:spPr>
            <a:xfrm>
              <a:off x="5120640" y="914400"/>
              <a:ext cx="4023360" cy="3813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08320" y="170688"/>
              <a:ext cx="3535680" cy="9174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81912" y="3785616"/>
            <a:ext cx="3657600" cy="1815882"/>
          </a:xfrm>
          <a:prstGeom prst="rect">
            <a:avLst/>
          </a:prstGeom>
          <a:solidFill>
            <a:schemeClr val="bg1">
              <a:lumMod val="50000"/>
              <a:alpha val="84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Global discounted net present value mitigation costs (2010-2100)</a:t>
            </a:r>
          </a:p>
          <a:p>
            <a:pPr algn="ctr"/>
            <a:endParaRPr lang="en-NZ" sz="2000" b="1" dirty="0" smtClean="0"/>
          </a:p>
          <a:p>
            <a:pPr algn="ctr"/>
            <a:r>
              <a:rPr lang="en-NZ" sz="1600" b="1" dirty="0" smtClean="0"/>
              <a:t>Example for 550ppm</a:t>
            </a:r>
            <a:br>
              <a:rPr lang="en-NZ" sz="1600" b="1" dirty="0" smtClean="0"/>
            </a:br>
            <a:r>
              <a:rPr lang="en-NZ" sz="1600" b="1" dirty="0" smtClean="0"/>
              <a:t>CO</a:t>
            </a:r>
            <a:r>
              <a:rPr lang="en-NZ" sz="1600" b="1" baseline="-25000" dirty="0" smtClean="0"/>
              <a:t>2</a:t>
            </a:r>
            <a:r>
              <a:rPr lang="en-NZ" sz="1600" b="1" dirty="0" smtClean="0"/>
              <a:t>-eq stabilisation</a:t>
            </a:r>
            <a:endParaRPr lang="en-NZ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237" y="249047"/>
            <a:ext cx="7916863" cy="1079500"/>
          </a:xfrm>
        </p:spPr>
        <p:txBody>
          <a:bodyPr anchor="ctr"/>
          <a:lstStyle/>
          <a:p>
            <a:r>
              <a:rPr lang="en-NZ" dirty="0" smtClean="0"/>
              <a:t>Global cost-effectiveness of metrics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68" y="1179325"/>
            <a:ext cx="8250010" cy="4444087"/>
          </a:xfrm>
        </p:spPr>
        <p:txBody>
          <a:bodyPr/>
          <a:lstStyle/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en-NZ" b="1" u="sng" dirty="0" smtClean="0">
                <a:solidFill>
                  <a:schemeClr val="accent1">
                    <a:lumMod val="50000"/>
                  </a:schemeClr>
                </a:solidFill>
              </a:rPr>
              <a:t>Fixed GTPs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result in higher CO</a:t>
            </a:r>
            <a:r>
              <a:rPr lang="en-NZ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prices and higher total mitigation costs than GWPs</a:t>
            </a:r>
          </a:p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en-NZ" b="1" u="sng" dirty="0" smtClean="0">
                <a:solidFill>
                  <a:schemeClr val="accent1">
                    <a:lumMod val="50000"/>
                  </a:schemeClr>
                </a:solidFill>
              </a:rPr>
              <a:t>Time-dependent GTPs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(focusing on year 2100) result in lower CO</a:t>
            </a:r>
            <a:r>
              <a:rPr lang="en-NZ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prices and lower total mitigation costs than GWPs, but </a:t>
            </a:r>
            <a:r>
              <a:rPr lang="en-NZ" i="1" dirty="0" smtClean="0">
                <a:solidFill>
                  <a:schemeClr val="accent1">
                    <a:lumMod val="50000"/>
                  </a:schemeClr>
                </a:solidFill>
              </a:rPr>
              <a:t>escalating CH</a:t>
            </a:r>
            <a:r>
              <a:rPr lang="en-NZ" i="1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NZ" i="1" dirty="0" smtClean="0">
                <a:solidFill>
                  <a:schemeClr val="accent1">
                    <a:lumMod val="50000"/>
                  </a:schemeClr>
                </a:solidFill>
              </a:rPr>
              <a:t> prices raise question about practical feasibility</a:t>
            </a:r>
          </a:p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en-NZ" b="1" u="sng" dirty="0" smtClean="0">
                <a:solidFill>
                  <a:schemeClr val="accent1">
                    <a:lumMod val="50000"/>
                  </a:schemeClr>
                </a:solidFill>
              </a:rPr>
              <a:t>Assumptions about agriculture mitigation potential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have a </a:t>
            </a:r>
            <a:r>
              <a:rPr lang="en-NZ" i="1" dirty="0" smtClean="0">
                <a:solidFill>
                  <a:schemeClr val="accent1">
                    <a:lumMod val="50000"/>
                  </a:schemeClr>
                </a:solidFill>
              </a:rPr>
              <a:t>larger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effect on global costs than alternative metrics</a:t>
            </a:r>
          </a:p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en-NZ" b="1" u="sng" dirty="0" smtClean="0">
                <a:solidFill>
                  <a:schemeClr val="accent1">
                    <a:lumMod val="50000"/>
                  </a:schemeClr>
                </a:solidFill>
              </a:rPr>
              <a:t>Different long-term stabilisation targets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have a </a:t>
            </a:r>
            <a:r>
              <a:rPr lang="en-NZ" i="1" dirty="0" smtClean="0">
                <a:solidFill>
                  <a:schemeClr val="accent1">
                    <a:lumMod val="50000"/>
                  </a:schemeClr>
                </a:solidFill>
              </a:rPr>
              <a:t>much larger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effect on global costs than alternative metrics</a:t>
            </a:r>
          </a:p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en-NZ" b="1" u="sng" dirty="0" smtClean="0">
                <a:solidFill>
                  <a:schemeClr val="accent1">
                    <a:lumMod val="50000"/>
                  </a:schemeClr>
                </a:solidFill>
              </a:rPr>
              <a:t>Excluding agriculture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globally is by far the most costly ‘metric’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NZ" kern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-NZ" kern="0" dirty="0" smtClean="0"/>
          </a:p>
        </p:txBody>
      </p:sp>
      <p:sp>
        <p:nvSpPr>
          <p:cNvPr id="13" name="Content Placeholder 7"/>
          <p:cNvSpPr>
            <a:spLocks noGrp="1"/>
          </p:cNvSpPr>
          <p:nvPr>
            <p:ph idx="1"/>
          </p:nvPr>
        </p:nvSpPr>
        <p:spPr>
          <a:xfrm>
            <a:off x="574676" y="928498"/>
            <a:ext cx="8075548" cy="4676774"/>
          </a:xfrm>
        </p:spPr>
        <p:txBody>
          <a:bodyPr/>
          <a:lstStyle/>
          <a:p>
            <a:pPr marL="361950" indent="-361950">
              <a:spcBef>
                <a:spcPts val="0"/>
              </a:spcBef>
              <a:spcAft>
                <a:spcPts val="600"/>
              </a:spcAft>
            </a:pP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Use GLOBIOM to model agricultural production to 2050</a:t>
            </a:r>
          </a:p>
          <a:p>
            <a:pPr marL="804863" lvl="1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Spatially explicit partial equilibrium model for agriculture and forestry (Havlik et al. 2010)</a:t>
            </a:r>
          </a:p>
          <a:p>
            <a:pPr marL="804863" lvl="1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Impose shadow prices for CO</a:t>
            </a:r>
            <a:r>
              <a:rPr lang="en-NZ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, CH</a:t>
            </a:r>
            <a:r>
              <a:rPr lang="en-NZ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and N</a:t>
            </a:r>
            <a:r>
              <a:rPr lang="en-NZ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O and </a:t>
            </a:r>
            <a:r>
              <a:rPr lang="en-NZ" dirty="0" err="1" smtClean="0">
                <a:solidFill>
                  <a:schemeClr val="accent1">
                    <a:lumMod val="50000"/>
                  </a:schemeClr>
                </a:solidFill>
              </a:rPr>
              <a:t>biofuel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demands from global MESSAGE stabilisation runs under alternative metrics:</a:t>
            </a:r>
          </a:p>
          <a:p>
            <a:pPr marL="1524000" lvl="1" indent="-5365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100-year GWPs (default)</a:t>
            </a:r>
          </a:p>
          <a:p>
            <a:pPr marL="1524000" lvl="1" indent="-5365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Fixed 100-year GTPs</a:t>
            </a:r>
          </a:p>
          <a:p>
            <a:pPr marL="1524000" lvl="1" indent="-5365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agricultural non-CO</a:t>
            </a:r>
            <a:r>
              <a:rPr lang="en-NZ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emissions excluded</a:t>
            </a:r>
          </a:p>
          <a:p>
            <a:pPr marL="804863" lvl="1" indent="-265113">
              <a:spcBef>
                <a:spcPts val="0"/>
              </a:spcBef>
              <a:spcAft>
                <a:spcPts val="600"/>
              </a:spcAft>
              <a:buClr>
                <a:srgbClr val="85C237"/>
              </a:buClr>
              <a:buFont typeface="Arial" pitchFamily="34" charset="0"/>
              <a:buChar char="•"/>
            </a:pPr>
            <a:r>
              <a:rPr lang="en-NZ" dirty="0" smtClean="0">
                <a:solidFill>
                  <a:srgbClr val="85C237">
                    <a:lumMod val="50000"/>
                  </a:srgbClr>
                </a:solidFill>
              </a:rPr>
              <a:t>Explore regional agricultural production and GHG emissions under additional GHG costs in all regions, and effects on supply prices of livestock products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2920" y="219456"/>
            <a:ext cx="7882128" cy="5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</a:t>
            </a:r>
            <a:r>
              <a:rPr kumimoji="0" lang="en-NZ" sz="3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implications</a:t>
            </a:r>
            <a:endParaRPr kumimoji="0" lang="en-NZ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778500"/>
            <a:ext cx="9143999" cy="1079500"/>
          </a:xfrm>
          <a:solidFill>
            <a:schemeClr val="bg1"/>
          </a:solidFill>
        </p:spPr>
        <p:txBody>
          <a:bodyPr anchor="ctr"/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Global agricultural CH</a:t>
            </a:r>
            <a:r>
              <a:rPr lang="en-NZ" baseline="-25000" dirty="0" smtClean="0">
                <a:solidFill>
                  <a:schemeClr val="bg1"/>
                </a:solidFill>
              </a:rPr>
              <a:t>4</a:t>
            </a:r>
            <a:r>
              <a:rPr lang="en-NZ" dirty="0" smtClean="0">
                <a:solidFill>
                  <a:schemeClr val="bg1"/>
                </a:solidFill>
              </a:rPr>
              <a:t> emission pathways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NZ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20 March 2012</a:t>
            </a:fld>
            <a:r>
              <a:rPr lang="en-NZ" kern="0" smtClean="0"/>
              <a:t>  |</a:t>
            </a:r>
            <a:endParaRPr lang="en-NZ" kern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-NZ" kern="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86384" y="109728"/>
            <a:ext cx="7882128" cy="5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</a:t>
            </a:r>
            <a:r>
              <a:rPr kumimoji="0" lang="en-NZ" sz="3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changes in livestock production</a:t>
            </a:r>
            <a:endParaRPr kumimoji="0" lang="en-NZ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588" y="719520"/>
            <a:ext cx="5906834" cy="601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538670" y="729060"/>
            <a:ext cx="1755648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b="1" dirty="0" smtClean="0"/>
              <a:t>2030</a:t>
            </a:r>
          </a:p>
          <a:p>
            <a:pPr algn="r"/>
            <a:endParaRPr lang="en-NZ" b="1" dirty="0" smtClean="0"/>
          </a:p>
          <a:p>
            <a:pPr algn="r"/>
            <a:r>
              <a:rPr lang="en-NZ" dirty="0" smtClean="0"/>
              <a:t>Ruminant meat</a:t>
            </a:r>
          </a:p>
          <a:p>
            <a:pPr algn="r"/>
            <a:endParaRPr lang="en-NZ" dirty="0" smtClean="0"/>
          </a:p>
          <a:p>
            <a:pPr algn="r"/>
            <a:endParaRPr lang="en-NZ" dirty="0" smtClean="0"/>
          </a:p>
          <a:p>
            <a:pPr algn="r"/>
            <a:endParaRPr lang="en-NZ" dirty="0" smtClean="0"/>
          </a:p>
          <a:p>
            <a:pPr algn="r"/>
            <a:endParaRPr lang="en-NZ" dirty="0" smtClean="0"/>
          </a:p>
          <a:p>
            <a:pPr algn="r"/>
            <a:endParaRPr lang="en-NZ" dirty="0" smtClean="0"/>
          </a:p>
          <a:p>
            <a:pPr algn="r"/>
            <a:endParaRPr lang="en-NZ" dirty="0" smtClean="0"/>
          </a:p>
          <a:p>
            <a:pPr algn="r"/>
            <a:endParaRPr lang="en-NZ" dirty="0" smtClean="0"/>
          </a:p>
          <a:p>
            <a:pPr algn="r">
              <a:spcAft>
                <a:spcPts val="600"/>
              </a:spcAft>
            </a:pPr>
            <a:endParaRPr lang="en-NZ" dirty="0" smtClean="0"/>
          </a:p>
          <a:p>
            <a:pPr algn="r"/>
            <a:endParaRPr lang="en-NZ" dirty="0" smtClean="0"/>
          </a:p>
          <a:p>
            <a:pPr algn="r"/>
            <a:endParaRPr lang="en-NZ" dirty="0" smtClean="0"/>
          </a:p>
          <a:p>
            <a:pPr algn="r"/>
            <a:r>
              <a:rPr lang="en-NZ" dirty="0" smtClean="0"/>
              <a:t>Cattle milk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3999229" y="1712691"/>
            <a:ext cx="5070619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NZ" b="1" dirty="0" smtClean="0">
                <a:solidFill>
                  <a:srgbClr val="FF0000"/>
                </a:solidFill>
              </a:rPr>
              <a:t>Metrics have different effects regionally.</a:t>
            </a:r>
          </a:p>
          <a:p>
            <a:pPr algn="r">
              <a:spcAft>
                <a:spcPts val="1200"/>
              </a:spcAft>
            </a:pPr>
            <a:r>
              <a:rPr lang="en-NZ" b="1" dirty="0" smtClean="0">
                <a:solidFill>
                  <a:srgbClr val="FF0000"/>
                </a:solidFill>
              </a:rPr>
              <a:t>But the decision to impose a cost has a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bigger effect in most regions than the metric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by which the cost is imposed.</a:t>
            </a:r>
          </a:p>
          <a:p>
            <a:pPr algn="r"/>
            <a:r>
              <a:rPr lang="en-NZ" b="1" dirty="0" smtClean="0">
                <a:solidFill>
                  <a:srgbClr val="FF0000"/>
                </a:solidFill>
              </a:rPr>
              <a:t>Some regions benefit from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a global mitigation response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because it increases their</a:t>
            </a:r>
            <a:br>
              <a:rPr lang="en-NZ" b="1" dirty="0" smtClean="0">
                <a:solidFill>
                  <a:srgbClr val="FF0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competitive advantage.</a:t>
            </a:r>
            <a:endParaRPr lang="en-N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Standard NZAGRC slides">
  <a:themeElements>
    <a:clrScheme name="Master Brand 1">
      <a:dk1>
        <a:srgbClr val="000000"/>
      </a:dk1>
      <a:lt1>
        <a:srgbClr val="FFFFFF"/>
      </a:lt1>
      <a:dk2>
        <a:srgbClr val="000000"/>
      </a:dk2>
      <a:lt2>
        <a:srgbClr val="AFB1B4"/>
      </a:lt2>
      <a:accent1>
        <a:srgbClr val="85C237"/>
      </a:accent1>
      <a:accent2>
        <a:srgbClr val="7C7C7C"/>
      </a:accent2>
      <a:accent3>
        <a:srgbClr val="FFFFFF"/>
      </a:accent3>
      <a:accent4>
        <a:srgbClr val="000000"/>
      </a:accent4>
      <a:accent5>
        <a:srgbClr val="C2DDAE"/>
      </a:accent5>
      <a:accent6>
        <a:srgbClr val="707070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Brand 1">
        <a:dk1>
          <a:srgbClr val="000000"/>
        </a:dk1>
        <a:lt1>
          <a:srgbClr val="FFFFFF"/>
        </a:lt1>
        <a:dk2>
          <a:srgbClr val="000000"/>
        </a:dk2>
        <a:lt2>
          <a:srgbClr val="AFB1B4"/>
        </a:lt2>
        <a:accent1>
          <a:srgbClr val="85C237"/>
        </a:accent1>
        <a:accent2>
          <a:srgbClr val="7C7C7C"/>
        </a:accent2>
        <a:accent3>
          <a:srgbClr val="FFFFFF"/>
        </a:accent3>
        <a:accent4>
          <a:srgbClr val="000000"/>
        </a:accent4>
        <a:accent5>
          <a:srgbClr val="C2DDAE"/>
        </a:accent5>
        <a:accent6>
          <a:srgbClr val="70707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ZAGRC PowerPoint Template - Master Brand">
  <a:themeElements>
    <a:clrScheme name="Master Brand 1">
      <a:dk1>
        <a:srgbClr val="000000"/>
      </a:dk1>
      <a:lt1>
        <a:srgbClr val="FFFFFF"/>
      </a:lt1>
      <a:dk2>
        <a:srgbClr val="000000"/>
      </a:dk2>
      <a:lt2>
        <a:srgbClr val="AFB1B4"/>
      </a:lt2>
      <a:accent1>
        <a:srgbClr val="85C237"/>
      </a:accent1>
      <a:accent2>
        <a:srgbClr val="7C7C7C"/>
      </a:accent2>
      <a:accent3>
        <a:srgbClr val="FFFFFF"/>
      </a:accent3>
      <a:accent4>
        <a:srgbClr val="000000"/>
      </a:accent4>
      <a:accent5>
        <a:srgbClr val="C2DDAE"/>
      </a:accent5>
      <a:accent6>
        <a:srgbClr val="707070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Brand 1">
        <a:dk1>
          <a:srgbClr val="000000"/>
        </a:dk1>
        <a:lt1>
          <a:srgbClr val="FFFFFF"/>
        </a:lt1>
        <a:dk2>
          <a:srgbClr val="000000"/>
        </a:dk2>
        <a:lt2>
          <a:srgbClr val="AFB1B4"/>
        </a:lt2>
        <a:accent1>
          <a:srgbClr val="85C237"/>
        </a:accent1>
        <a:accent2>
          <a:srgbClr val="7C7C7C"/>
        </a:accent2>
        <a:accent3>
          <a:srgbClr val="FFFFFF"/>
        </a:accent3>
        <a:accent4>
          <a:srgbClr val="000000"/>
        </a:accent4>
        <a:accent5>
          <a:srgbClr val="C2DDAE"/>
        </a:accent5>
        <a:accent6>
          <a:srgbClr val="70707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NZAGRC slides</Template>
  <TotalTime>599</TotalTime>
  <Words>592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Standard NZAGRC slides</vt:lpstr>
      <vt:lpstr>NZAGRC PowerPoint Template - Master Brand</vt:lpstr>
      <vt:lpstr>Implications of alternative metrics on mitigation costs and agricultural GHG emissions</vt:lpstr>
      <vt:lpstr>In a nutshell</vt:lpstr>
      <vt:lpstr>Alternative metrics: GWPs, fixed and time-dependent GTPs</vt:lpstr>
      <vt:lpstr>Emissions paths under alternative metrics using MESSAGE</vt:lpstr>
      <vt:lpstr>Global agricultural CH4 emission pathways</vt:lpstr>
      <vt:lpstr>Global agricultural CH4 emission pathways</vt:lpstr>
      <vt:lpstr>Global cost-effectiveness of metrics</vt:lpstr>
      <vt:lpstr>Slide 8</vt:lpstr>
      <vt:lpstr>Global agricultural CH4 emission pathways</vt:lpstr>
      <vt:lpstr>Slide 10</vt:lpstr>
      <vt:lpstr>Slide 11</vt:lpstr>
      <vt:lpstr>Global GDP losses</vt:lpstr>
      <vt:lpstr>Emissions paths under alternative metrics using MESSAGE</vt:lpstr>
    </vt:vector>
  </TitlesOfParts>
  <Company>AgResearch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Mitigating Greenhouse Gas Emissions</dc:title>
  <dc:creator>Andy Reisinger</dc:creator>
  <cp:lastModifiedBy>Andy Reisinger</cp:lastModifiedBy>
  <cp:revision>89</cp:revision>
  <dcterms:created xsi:type="dcterms:W3CDTF">2011-07-11T04:12:39Z</dcterms:created>
  <dcterms:modified xsi:type="dcterms:W3CDTF">2012-03-19T21:44:47Z</dcterms:modified>
</cp:coreProperties>
</file>