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2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87" r:id="rId2"/>
    <p:sldId id="288" r:id="rId3"/>
    <p:sldId id="293" r:id="rId4"/>
    <p:sldId id="309" r:id="rId5"/>
    <p:sldId id="292" r:id="rId6"/>
    <p:sldId id="310" r:id="rId7"/>
    <p:sldId id="311" r:id="rId8"/>
    <p:sldId id="322" r:id="rId9"/>
    <p:sldId id="312" r:id="rId10"/>
    <p:sldId id="313" r:id="rId11"/>
    <p:sldId id="307" r:id="rId12"/>
    <p:sldId id="289" r:id="rId13"/>
    <p:sldId id="321" r:id="rId14"/>
    <p:sldId id="315" r:id="rId15"/>
    <p:sldId id="316" r:id="rId16"/>
    <p:sldId id="318" r:id="rId17"/>
    <p:sldId id="319" r:id="rId18"/>
    <p:sldId id="320" r:id="rId19"/>
  </p:sldIdLst>
  <p:sldSz cx="9144000" cy="6858000" type="screen4x3"/>
  <p:notesSz cx="6662738" cy="9832975"/>
  <p:defaultTextStyle>
    <a:defPPr>
      <a:defRPr lang="en-GB"/>
    </a:defPPr>
    <a:lvl1pPr algn="l" rtl="0" eaLnBrk="0" fontAlgn="base" hangingPunct="0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339933"/>
    <a:srgbClr val="3333CC"/>
    <a:srgbClr val="CC0000"/>
    <a:srgbClr val="33CCCC"/>
    <a:srgbClr val="99CCFF"/>
    <a:srgbClr val="CCFF99"/>
    <a:srgbClr val="CC0099"/>
    <a:srgbClr val="666633"/>
    <a:srgbClr val="66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84" autoAdjust="0"/>
    <p:restoredTop sz="94659" autoAdjust="0"/>
  </p:normalViewPr>
  <p:slideViewPr>
    <p:cSldViewPr>
      <p:cViewPr varScale="1">
        <p:scale>
          <a:sx n="107" d="100"/>
          <a:sy n="107" d="100"/>
        </p:scale>
        <p:origin x="-108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3" d="100"/>
          <a:sy n="43" d="100"/>
        </p:scale>
        <p:origin x="-1422" y="-84"/>
      </p:cViewPr>
      <p:guideLst>
        <p:guide orient="horz" pos="3097"/>
        <p:guide pos="209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5075" y="0"/>
            <a:ext cx="28876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58338"/>
            <a:ext cx="28876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5075" y="9558338"/>
            <a:ext cx="28876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200"/>
            </a:lvl1pPr>
          </a:lstStyle>
          <a:p>
            <a:pPr>
              <a:defRPr/>
            </a:pPr>
            <a:fld id="{0648EB11-E111-4F41-B8B8-15EF56F40C1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5075" y="0"/>
            <a:ext cx="28876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4713" y="738188"/>
            <a:ext cx="4914900" cy="36861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670425"/>
            <a:ext cx="4884738" cy="122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58338"/>
            <a:ext cx="28876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5075" y="9558338"/>
            <a:ext cx="28876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200"/>
            </a:lvl1pPr>
          </a:lstStyle>
          <a:p>
            <a:pPr>
              <a:defRPr/>
            </a:pPr>
            <a:fld id="{CD0A3F57-50F7-4B96-BECB-8C2AC88E4F2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3371C3-6983-43E2-976B-E6F5E2FDBE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58D85D-598A-45B7-AF0D-146FC665234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DBFD3-D221-4E7B-9A8A-79F0B1C1FA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(Leading Partner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23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576000" y="360000"/>
            <a:ext cx="3960000" cy="180000"/>
          </a:xfrm>
        </p:spPr>
        <p:txBody>
          <a:bodyPr/>
          <a:lstStyle>
            <a:lvl1pPr>
              <a:spcBef>
                <a:spcPts val="0"/>
              </a:spcBef>
              <a:spcAft>
                <a:spcPts val="0"/>
              </a:spcAft>
              <a:defRPr sz="1100">
                <a:solidFill>
                  <a:schemeClr val="accent2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accent2"/>
                </a:solidFill>
              </a:defRPr>
            </a:lvl2pPr>
            <a:lvl3pPr marL="0">
              <a:spcBef>
                <a:spcPts val="0"/>
              </a:spcBef>
              <a:spcAft>
                <a:spcPts val="0"/>
              </a:spcAft>
              <a:defRPr sz="1100">
                <a:solidFill>
                  <a:schemeClr val="accent2"/>
                </a:solidFill>
              </a:defRPr>
            </a:lvl3pPr>
            <a:lvl4pPr marL="0" indent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accent2"/>
                </a:solidFill>
              </a:defRPr>
            </a:lvl4pPr>
            <a:lvl5pPr marL="0" indent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9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12000" y="6552000"/>
            <a:ext cx="3240000" cy="1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600">
                <a:solidFill>
                  <a:schemeClr val="bg2"/>
                </a:solidFill>
              </a:defRPr>
            </a:lvl1pPr>
          </a:lstStyle>
          <a:p>
            <a:pPr algn="l"/>
            <a:r>
              <a:rPr lang="en-NZ" dirty="0" smtClean="0"/>
              <a:t>Copyright © 2010 New Zealand Agricultural Greenhouse Gas Research Centre</a:t>
            </a:r>
            <a:endParaRPr lang="en-NZ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7354350" y="6552000"/>
            <a:ext cx="1080000" cy="10800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algn="l">
              <a:defRPr sz="600" cap="all" baseline="0">
                <a:solidFill>
                  <a:schemeClr val="bg2"/>
                </a:solidFill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fld id="{2179108A-1D53-4F33-99D8-E35092D31635}" type="datetime3">
              <a:rPr lang="en-NZ" kern="0" smtClean="0"/>
              <a:pPr algn="r" fontAlgn="auto">
                <a:spcBef>
                  <a:spcPts val="0"/>
                </a:spcBef>
                <a:spcAft>
                  <a:spcPts val="0"/>
                </a:spcAft>
              </a:pPr>
              <a:t>16 March 2012</a:t>
            </a:fld>
            <a:r>
              <a:rPr lang="en-NZ" kern="0" dirty="0" smtClean="0"/>
              <a:t>  |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77550" y="6552000"/>
            <a:ext cx="72000" cy="10800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algn="r">
              <a:defRPr sz="600">
                <a:solidFill>
                  <a:schemeClr val="bg2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C026E641-DCFC-448B-8BFD-59F4ABE66BD3}" type="slidenum">
              <a:rPr lang="en-NZ" kern="0" smtClean="0"/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NZ" kern="0" dirty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69C0AC-71C5-4FC3-AB7B-77D045A0C99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47B1B1-AFA6-439D-86E7-DCC4EDA855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540C5C-B693-441F-ADCD-A92A951953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5E6AC6-126E-47BC-9560-BCEEA11BF9F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035CF3-D18A-4E39-9F23-0544AFC2A45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FAF422-F6E0-4BB0-83A9-80F845C327D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9887FF-F82C-42BE-B01A-62C56CDC38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FC4CD3-0099-4649-A273-6A7290DD6D6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latin typeface="+mn-lt"/>
              </a:defRPr>
            </a:lvl1pPr>
          </a:lstStyle>
          <a:p>
            <a:pPr>
              <a:defRPr/>
            </a:pPr>
            <a:fld id="{82B05E29-BF2F-468C-AA67-B8D16EBA9E6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9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0.png"/><Relationship Id="rId4" Type="http://schemas.openxmlformats.org/officeDocument/2006/relationships/oleObject" Target="../embeddings/Microsoft_Office_Word_97_-_2003_Document10.doc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1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Microsoft_Office_Word_97_-_2003_Document12.doc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3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4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5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6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6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7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Multim\Sounds&amp;Music\bach.wav" TargetMode="Externa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3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8.emf"/><Relationship Id="rId4" Type="http://schemas.openxmlformats.org/officeDocument/2006/relationships/oleObject" Target="../embeddings/Microsoft_Office_Word_97_-_2003_Document4.doc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5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6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8.emf"/><Relationship Id="rId4" Type="http://schemas.openxmlformats.org/officeDocument/2006/relationships/oleObject" Target="../embeddings/Microsoft_Office_Word_97_-_2003_Document7.doc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8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4067944" y="260648"/>
            <a:ext cx="4680520" cy="5760640"/>
          </a:xfrm>
        </p:spPr>
        <p:txBody>
          <a:bodyPr/>
          <a:lstStyle/>
          <a:p>
            <a:r>
              <a:rPr lang="en-NZ" sz="2800" b="1" dirty="0" smtClean="0">
                <a:solidFill>
                  <a:srgbClr val="3333CC"/>
                </a:solidFill>
              </a:rPr>
              <a:t>The Macroeconomic Impact</a:t>
            </a:r>
            <a:br>
              <a:rPr lang="en-NZ" sz="2800" b="1" dirty="0" smtClean="0">
                <a:solidFill>
                  <a:srgbClr val="3333CC"/>
                </a:solidFill>
              </a:rPr>
            </a:br>
            <a:r>
              <a:rPr lang="en-NZ" sz="2800" b="1" dirty="0" smtClean="0">
                <a:solidFill>
                  <a:srgbClr val="3333CC"/>
                </a:solidFill>
              </a:rPr>
              <a:t>of Alternative GHG Exchange Rate Metrics</a:t>
            </a:r>
            <a:r>
              <a:rPr lang="en-NZ" sz="3200" b="1" dirty="0" smtClean="0">
                <a:solidFill>
                  <a:srgbClr val="3333CC"/>
                </a:solidFill>
              </a:rPr>
              <a:t/>
            </a:r>
            <a:br>
              <a:rPr lang="en-NZ" sz="3200" b="1" dirty="0" smtClean="0">
                <a:solidFill>
                  <a:srgbClr val="3333CC"/>
                </a:solidFill>
              </a:rPr>
            </a:br>
            <a:r>
              <a:rPr lang="en-NZ" sz="3200" dirty="0" smtClean="0"/>
              <a:t/>
            </a:r>
            <a:br>
              <a:rPr lang="en-NZ" sz="3200" dirty="0" smtClean="0"/>
            </a:br>
            <a:r>
              <a:rPr lang="en-AU" sz="2000" dirty="0" smtClean="0">
                <a:solidFill>
                  <a:schemeClr val="tx1"/>
                </a:solidFill>
                <a:latin typeface="Arial" charset="0"/>
              </a:rPr>
              <a:t>Presentation to</a:t>
            </a:r>
            <a:br>
              <a:rPr lang="en-AU" sz="2000" dirty="0" smtClean="0">
                <a:solidFill>
                  <a:schemeClr val="tx1"/>
                </a:solidFill>
                <a:latin typeface="Arial" charset="0"/>
              </a:rPr>
            </a:br>
            <a:r>
              <a:rPr lang="en-NZ" sz="2000" dirty="0" smtClean="0">
                <a:solidFill>
                  <a:schemeClr val="tx1"/>
                </a:solidFill>
              </a:rPr>
              <a:t/>
            </a:r>
            <a:br>
              <a:rPr lang="en-NZ" sz="2000" dirty="0" smtClean="0">
                <a:solidFill>
                  <a:schemeClr val="tx1"/>
                </a:solidFill>
              </a:rPr>
            </a:br>
            <a:r>
              <a:rPr lang="en-N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Motu Climate Economics</a:t>
            </a:r>
            <a:br>
              <a:rPr lang="en-N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N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Research Workshop</a:t>
            </a:r>
            <a:r>
              <a:rPr lang="en-AU" sz="2000" dirty="0" smtClean="0">
                <a:solidFill>
                  <a:schemeClr val="accent2"/>
                </a:solidFill>
                <a:latin typeface="Arial" charset="0"/>
              </a:rPr>
              <a:t/>
            </a:r>
            <a:br>
              <a:rPr lang="en-AU" sz="2000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AU" sz="2800" dirty="0" smtClean="0">
                <a:solidFill>
                  <a:schemeClr val="tx1"/>
                </a:solidFill>
              </a:rPr>
              <a:t/>
            </a:r>
            <a:br>
              <a:rPr lang="en-AU" sz="2800" dirty="0" smtClean="0">
                <a:solidFill>
                  <a:schemeClr val="tx1"/>
                </a:solidFill>
              </a:rPr>
            </a:br>
            <a:r>
              <a:rPr lang="en-AU" sz="2800" dirty="0" smtClean="0">
                <a:solidFill>
                  <a:schemeClr val="tx1"/>
                </a:solidFill>
              </a:rPr>
              <a:t/>
            </a:r>
            <a:br>
              <a:rPr lang="en-AU" sz="2800" dirty="0" smtClean="0">
                <a:solidFill>
                  <a:schemeClr val="tx1"/>
                </a:solidFill>
              </a:rPr>
            </a:br>
            <a:r>
              <a:rPr lang="en-AU" sz="2000" b="1" dirty="0" smtClean="0">
                <a:solidFill>
                  <a:schemeClr val="tx1"/>
                </a:solidFill>
              </a:rPr>
              <a:t>20 March 2012</a:t>
            </a:r>
            <a:r>
              <a:rPr lang="en-AU" sz="2000" b="1" dirty="0" smtClean="0">
                <a:solidFill>
                  <a:schemeClr val="tx1"/>
                </a:solidFill>
              </a:rPr>
              <a:t/>
            </a:r>
            <a:br>
              <a:rPr lang="en-AU" sz="2000" b="1" dirty="0" smtClean="0">
                <a:solidFill>
                  <a:schemeClr val="tx1"/>
                </a:solidFill>
              </a:rPr>
            </a:br>
            <a:r>
              <a:rPr lang="en-AU" sz="2000" b="1" dirty="0" smtClean="0">
                <a:solidFill>
                  <a:schemeClr val="tx1"/>
                </a:solidFill>
              </a:rPr>
              <a:t/>
            </a:r>
            <a:br>
              <a:rPr lang="en-AU" sz="2000" b="1" dirty="0" smtClean="0">
                <a:solidFill>
                  <a:schemeClr val="tx1"/>
                </a:solidFill>
              </a:rPr>
            </a:br>
            <a:r>
              <a:rPr lang="en-AU" sz="2000" dirty="0" smtClean="0">
                <a:solidFill>
                  <a:schemeClr val="tx1"/>
                </a:solidFill>
              </a:rPr>
              <a:t>Adolf Stroombergen</a:t>
            </a:r>
            <a:br>
              <a:rPr lang="en-AU" sz="2000" dirty="0" smtClean="0">
                <a:solidFill>
                  <a:schemeClr val="tx1"/>
                </a:solidFill>
              </a:rPr>
            </a:br>
            <a:r>
              <a:rPr lang="en-AU" sz="2000" dirty="0" smtClean="0">
                <a:solidFill>
                  <a:schemeClr val="tx1"/>
                </a:solidFill>
              </a:rPr>
              <a:t>&amp; Andy Reisinger</a:t>
            </a:r>
            <a:endParaRPr lang="en-AU" sz="2000" b="1" dirty="0" smtClean="0">
              <a:solidFill>
                <a:schemeClr val="tx1"/>
              </a:solidFill>
            </a:endParaRP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7560694" y="6165304"/>
          <a:ext cx="1583306" cy="692696"/>
        </p:xfrm>
        <a:graphic>
          <a:graphicData uri="http://schemas.openxmlformats.org/presentationml/2006/ole">
            <p:oleObj spid="_x0000_s1026" name="Document" r:id="rId3" imgW="2601000" imgH="1137600" progId="Word.Document.8">
              <p:embed/>
            </p:oleObj>
          </a:graphicData>
        </a:graphic>
      </p:graphicFrame>
      <p:pic>
        <p:nvPicPr>
          <p:cNvPr id="5" name="Picture 4" descr="AgR%20Comms%20RGB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3928" y="6093296"/>
            <a:ext cx="1656184" cy="76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188640"/>
            <a:ext cx="3600450" cy="89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9512" y="1268760"/>
            <a:ext cx="3605783" cy="543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8001000" y="6357938"/>
          <a:ext cx="1143000" cy="500062"/>
        </p:xfrm>
        <a:graphic>
          <a:graphicData uri="http://schemas.openxmlformats.org/presentationml/2006/ole">
            <p:oleObj spid="_x0000_s65538" name="Document" r:id="rId3" imgW="2601000" imgH="1137600" progId="Word.Document.8">
              <p:embed/>
            </p:oleObj>
          </a:graphicData>
        </a:graphic>
      </p:graphicFrame>
      <p:sp>
        <p:nvSpPr>
          <p:cNvPr id="8" name="Rectangle 7"/>
          <p:cNvSpPr/>
          <p:nvPr/>
        </p:nvSpPr>
        <p:spPr>
          <a:xfrm>
            <a:off x="1835696" y="188640"/>
            <a:ext cx="28803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3200" b="1" kern="0" dirty="0" smtClean="0">
                <a:solidFill>
                  <a:schemeClr val="accent2"/>
                </a:solidFill>
                <a:latin typeface="Times New Roman"/>
                <a:ea typeface="+mj-ea"/>
                <a:cs typeface="+mj-cs"/>
              </a:rPr>
              <a:t>2050 Scenarios</a:t>
            </a:r>
            <a:endParaRPr lang="en-NZ" dirty="0">
              <a:solidFill>
                <a:schemeClr val="accent2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79512" y="980728"/>
          <a:ext cx="5843712" cy="5040560"/>
        </p:xfrm>
        <a:graphic>
          <a:graphicData uri="http://schemas.openxmlformats.org/drawingml/2006/table">
            <a:tbl>
              <a:tblPr/>
              <a:tblGrid>
                <a:gridCol w="1466318"/>
                <a:gridCol w="743354"/>
                <a:gridCol w="908801"/>
                <a:gridCol w="908219"/>
                <a:gridCol w="908219"/>
                <a:gridCol w="908801"/>
              </a:tblGrid>
              <a:tr h="180020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en-NZ" sz="1000" dirty="0">
                        <a:latin typeface="Arial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>
                          <a:latin typeface="Arial"/>
                          <a:ea typeface="Times New Roman"/>
                          <a:cs typeface="Times New Roman"/>
                        </a:rPr>
                        <a:t>BAU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 dirty="0">
                          <a:latin typeface="Arial"/>
                          <a:ea typeface="Times New Roman"/>
                          <a:cs typeface="Times New Roman"/>
                        </a:rPr>
                        <a:t>Scenario 7</a:t>
                      </a:r>
                      <a:endParaRPr lang="en-NZ" sz="1000" dirty="0"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>
                          <a:latin typeface="Arial"/>
                          <a:ea typeface="Times New Roman"/>
                          <a:cs typeface="Times New Roman"/>
                        </a:rPr>
                        <a:t>Scenario 7a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>
                          <a:latin typeface="Arial"/>
                          <a:ea typeface="Times New Roman"/>
                          <a:cs typeface="Times New Roman"/>
                        </a:rPr>
                        <a:t>Scenario 8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>
                          <a:latin typeface="Arial"/>
                          <a:ea typeface="Times New Roman"/>
                          <a:cs typeface="Times New Roman"/>
                        </a:rPr>
                        <a:t>Scenario 8a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en-NZ" sz="1000" dirty="0">
                        <a:solidFill>
                          <a:srgbClr val="7030A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GWP</a:t>
                      </a:r>
                      <a:endParaRPr lang="en-NZ" sz="1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$333/t</a:t>
                      </a:r>
                      <a:endParaRPr lang="en-NZ" sz="1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GTP</a:t>
                      </a:r>
                      <a:endParaRPr lang="en-NZ" sz="1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$381/t</a:t>
                      </a:r>
                      <a:endParaRPr lang="en-NZ" sz="1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GWP</a:t>
                      </a:r>
                      <a:endParaRPr lang="en-NZ" sz="10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$333/t</a:t>
                      </a:r>
                      <a:endParaRPr lang="en-NZ" sz="10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GTP</a:t>
                      </a:r>
                      <a:endParaRPr lang="en-NZ" sz="10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$381/t</a:t>
                      </a:r>
                      <a:endParaRPr lang="en-NZ" sz="10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40060">
                <a:tc>
                  <a:txBody>
                    <a:bodyPr/>
                    <a:lstStyle/>
                    <a:p>
                      <a:endParaRPr lang="en-NZ" sz="1000" dirty="0">
                        <a:latin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en-NZ" sz="1000">
                        <a:solidFill>
                          <a:srgbClr val="7030A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Other countries shelter </a:t>
                      </a:r>
                      <a:r>
                        <a:rPr lang="en-NZ" sz="1000" dirty="0" err="1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agr</a:t>
                      </a:r>
                      <a:r>
                        <a:rPr lang="en-NZ" sz="1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 emissions</a:t>
                      </a:r>
                      <a:endParaRPr lang="en-NZ" sz="1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 dirty="0" err="1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Agr</a:t>
                      </a:r>
                      <a:r>
                        <a:rPr lang="en-NZ" sz="1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 non-CO</a:t>
                      </a:r>
                      <a:r>
                        <a:rPr lang="en-NZ" sz="1000" baseline="-25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2</a:t>
                      </a:r>
                      <a:r>
                        <a:rPr lang="en-NZ" sz="1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 excluded for all countries</a:t>
                      </a:r>
                      <a:endParaRPr lang="en-NZ" sz="1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en-NZ" sz="1000">
                        <a:latin typeface="Arial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en-NZ" sz="1000" dirty="0"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(% ∆ on BAU)</a:t>
                      </a:r>
                      <a:endParaRPr lang="en-NZ" sz="1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</a:tr>
              <a:tr h="180020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>
                          <a:latin typeface="Arial"/>
                          <a:ea typeface="Times New Roman"/>
                          <a:cs typeface="Times New Roman"/>
                        </a:rPr>
                        <a:t>Private Consumption 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91465" algn="dec"/>
                        </a:tabLst>
                      </a:pPr>
                      <a:endParaRPr lang="en-NZ" sz="1000" dirty="0"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81635" algn="dec"/>
                        </a:tabLst>
                      </a:pPr>
                      <a:r>
                        <a:rPr lang="en-NZ" sz="1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-7.1</a:t>
                      </a:r>
                      <a:endParaRPr lang="en-NZ" sz="1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81635" algn="dec"/>
                        </a:tabLst>
                      </a:pPr>
                      <a:r>
                        <a:rPr lang="en-NZ" sz="100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-5.6</a:t>
                      </a:r>
                      <a:endParaRPr lang="en-NZ" sz="10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81635" algn="dec"/>
                        </a:tabLst>
                      </a:pPr>
                      <a:r>
                        <a:rPr lang="en-NZ" sz="1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1.0</a:t>
                      </a:r>
                      <a:endParaRPr lang="en-NZ" sz="1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81635" algn="dec"/>
                        </a:tabLst>
                      </a:pPr>
                      <a:r>
                        <a:rPr lang="en-NZ" sz="100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0.3</a:t>
                      </a:r>
                      <a:endParaRPr lang="en-NZ" sz="10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>
                          <a:latin typeface="Arial"/>
                          <a:ea typeface="Times New Roman"/>
                          <a:cs typeface="Times New Roman"/>
                        </a:rPr>
                        <a:t>Exports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91465" algn="dec"/>
                        </a:tabLst>
                      </a:pPr>
                      <a:endParaRPr lang="en-NZ" sz="1000" dirty="0"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81635" algn="dec"/>
                        </a:tabLst>
                      </a:pPr>
                      <a:r>
                        <a:rPr lang="en-NZ" sz="1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11.4</a:t>
                      </a:r>
                      <a:endParaRPr lang="en-NZ" sz="1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81635" algn="dec"/>
                        </a:tabLst>
                      </a:pPr>
                      <a:r>
                        <a:rPr lang="en-NZ" sz="100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13.1</a:t>
                      </a:r>
                      <a:endParaRPr lang="en-NZ" sz="10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81635" algn="dec"/>
                        </a:tabLst>
                      </a:pPr>
                      <a:r>
                        <a:rPr lang="en-NZ" sz="1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7.4</a:t>
                      </a:r>
                      <a:endParaRPr lang="en-NZ" sz="1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81635" algn="dec"/>
                        </a:tabLst>
                      </a:pPr>
                      <a:r>
                        <a:rPr lang="en-NZ" sz="1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8.0</a:t>
                      </a:r>
                      <a:endParaRPr lang="en-NZ" sz="1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>
                          <a:latin typeface="Arial"/>
                          <a:ea typeface="Times New Roman"/>
                          <a:cs typeface="Times New Roman"/>
                        </a:rPr>
                        <a:t>Imports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91465" algn="dec"/>
                        </a:tabLst>
                      </a:pPr>
                      <a:endParaRPr lang="en-NZ" sz="1000" dirty="0"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81635" algn="dec"/>
                        </a:tabLst>
                      </a:pPr>
                      <a:r>
                        <a:rPr lang="en-NZ" sz="1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-3.0</a:t>
                      </a:r>
                      <a:endParaRPr lang="en-NZ" sz="1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81635" algn="dec"/>
                        </a:tabLst>
                      </a:pPr>
                      <a:r>
                        <a:rPr lang="en-NZ" sz="100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-0.5</a:t>
                      </a:r>
                      <a:endParaRPr lang="en-NZ" sz="10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81635" algn="dec"/>
                        </a:tabLst>
                      </a:pPr>
                      <a:r>
                        <a:rPr lang="en-NZ" sz="1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5.2</a:t>
                      </a:r>
                      <a:endParaRPr lang="en-NZ" sz="1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81635" algn="dec"/>
                        </a:tabLst>
                      </a:pPr>
                      <a:r>
                        <a:rPr lang="en-NZ" sz="1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4.6</a:t>
                      </a:r>
                      <a:endParaRPr lang="en-NZ" sz="1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>
                          <a:latin typeface="Arial"/>
                          <a:ea typeface="Times New Roman"/>
                          <a:cs typeface="Times New Roman"/>
                        </a:rPr>
                        <a:t>GDP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91465" algn="dec"/>
                        </a:tabLst>
                      </a:pP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81635" algn="dec"/>
                        </a:tabLst>
                      </a:pPr>
                      <a:r>
                        <a:rPr lang="en-NZ" sz="1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-0.7</a:t>
                      </a:r>
                      <a:endParaRPr lang="en-NZ" sz="1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81635" algn="dec"/>
                        </a:tabLst>
                      </a:pPr>
                      <a:r>
                        <a:rPr lang="en-NZ" sz="100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0.0</a:t>
                      </a:r>
                      <a:endParaRPr lang="en-NZ" sz="10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81635" algn="dec"/>
                        </a:tabLst>
                      </a:pPr>
                      <a:r>
                        <a:rPr lang="en-NZ" sz="1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1.3</a:t>
                      </a:r>
                      <a:endParaRPr lang="en-NZ" sz="1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81635" algn="dec"/>
                        </a:tabLst>
                      </a:pPr>
                      <a:r>
                        <a:rPr lang="en-NZ" sz="1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1.1</a:t>
                      </a:r>
                      <a:endParaRPr lang="en-NZ" sz="1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>
                          <a:latin typeface="Arial"/>
                          <a:ea typeface="Times New Roman"/>
                          <a:cs typeface="Times New Roman"/>
                        </a:rPr>
                        <a:t>RGNDI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91465" algn="dec"/>
                        </a:tabLst>
                      </a:pPr>
                      <a:endParaRPr lang="en-NZ" sz="1000" dirty="0"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81635" algn="dec"/>
                        </a:tabLst>
                      </a:pPr>
                      <a:r>
                        <a:rPr lang="en-NZ" sz="1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-5.6</a:t>
                      </a:r>
                      <a:endParaRPr lang="en-NZ" sz="1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81635" algn="dec"/>
                        </a:tabLst>
                      </a:pPr>
                      <a:r>
                        <a:rPr lang="en-NZ" sz="100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-4.5</a:t>
                      </a:r>
                      <a:endParaRPr lang="en-NZ" sz="10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81635" algn="dec"/>
                        </a:tabLst>
                      </a:pPr>
                      <a:r>
                        <a:rPr lang="en-NZ" sz="1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0.8</a:t>
                      </a:r>
                      <a:endParaRPr lang="en-NZ" sz="1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81635" algn="dec"/>
                        </a:tabLst>
                      </a:pPr>
                      <a:r>
                        <a:rPr lang="en-NZ" sz="1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0.2</a:t>
                      </a:r>
                      <a:endParaRPr lang="en-NZ" sz="1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en-NZ" sz="1000">
                        <a:latin typeface="Arial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66065" algn="dec"/>
                        </a:tabLst>
                      </a:pPr>
                      <a:endParaRPr lang="en-NZ" sz="1000">
                        <a:latin typeface="Arial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5590" algn="dec"/>
                        </a:tabLst>
                      </a:pPr>
                      <a:endParaRPr lang="en-NZ" sz="1000" dirty="0">
                        <a:solidFill>
                          <a:schemeClr val="tx1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5590" algn="dec"/>
                        </a:tabLst>
                      </a:pPr>
                      <a:endParaRPr lang="en-NZ" sz="1000">
                        <a:solidFill>
                          <a:schemeClr val="tx1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5590" algn="dec"/>
                        </a:tabLst>
                      </a:pPr>
                      <a:endParaRPr lang="en-NZ" sz="1000" dirty="0">
                        <a:solidFill>
                          <a:schemeClr val="tx1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5590" algn="dec"/>
                        </a:tabLst>
                      </a:pPr>
                      <a:endParaRPr lang="en-NZ" sz="1000" dirty="0">
                        <a:solidFill>
                          <a:schemeClr val="tx1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en-NZ" sz="1000">
                        <a:latin typeface="Arial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66065" algn="dec"/>
                        </a:tabLst>
                      </a:pPr>
                      <a:r>
                        <a:rPr lang="en-NZ" sz="1000">
                          <a:latin typeface="Arial"/>
                          <a:ea typeface="Times New Roman"/>
                        </a:rPr>
                        <a:t>MT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-4389755" algn="dec"/>
                        </a:tabLst>
                      </a:pPr>
                      <a:r>
                        <a:rPr lang="en-NZ" sz="1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     MT</a:t>
                      </a:r>
                      <a:endParaRPr lang="en-NZ" sz="1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-5109845" algn="dec"/>
                        </a:tabLst>
                      </a:pPr>
                      <a:r>
                        <a:rPr lang="en-NZ" sz="100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     MT</a:t>
                      </a:r>
                      <a:endParaRPr lang="en-NZ" sz="10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-4389755" algn="dec"/>
                        </a:tabLst>
                      </a:pPr>
                      <a:r>
                        <a:rPr lang="en-NZ" sz="100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     MT</a:t>
                      </a:r>
                      <a:endParaRPr lang="en-NZ" sz="10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-5109845" algn="dec"/>
                        </a:tabLst>
                      </a:pPr>
                      <a:r>
                        <a:rPr lang="en-NZ" sz="1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     MT</a:t>
                      </a:r>
                      <a:endParaRPr lang="en-NZ" sz="1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>
                          <a:latin typeface="Arial"/>
                          <a:ea typeface="Times New Roman"/>
                          <a:cs typeface="Times New Roman"/>
                        </a:rPr>
                        <a:t>CO</a:t>
                      </a:r>
                      <a:r>
                        <a:rPr lang="en-NZ" sz="1000" baseline="-2500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NZ" sz="1000">
                          <a:latin typeface="Arial"/>
                          <a:ea typeface="Times New Roman"/>
                          <a:cs typeface="Times New Roman"/>
                        </a:rPr>
                        <a:t>e 1990 (GWP)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NZ" sz="1000">
                        <a:latin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91465" algn="dec"/>
                        </a:tabLst>
                      </a:pPr>
                      <a:r>
                        <a:rPr lang="en-NZ" sz="1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65.3</a:t>
                      </a:r>
                      <a:endParaRPr lang="en-NZ" sz="1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13690" algn="dec"/>
                        </a:tabLst>
                      </a:pPr>
                      <a:endParaRPr lang="en-NZ" sz="1000">
                        <a:solidFill>
                          <a:schemeClr val="tx1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01295" algn="dec"/>
                        </a:tabLst>
                      </a:pPr>
                      <a:r>
                        <a:rPr lang="en-NZ" sz="100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23.7</a:t>
                      </a:r>
                      <a:endParaRPr lang="en-NZ" sz="10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01930" algn="dec"/>
                        </a:tabLst>
                      </a:pPr>
                      <a:endParaRPr lang="en-NZ" sz="1000" dirty="0">
                        <a:solidFill>
                          <a:schemeClr val="tx1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>
                          <a:latin typeface="Arial"/>
                          <a:ea typeface="Times New Roman"/>
                          <a:cs typeface="Times New Roman"/>
                        </a:rPr>
                        <a:t>CO</a:t>
                      </a:r>
                      <a:r>
                        <a:rPr lang="en-NZ" sz="1000" baseline="-2500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NZ" sz="1000">
                          <a:latin typeface="Arial"/>
                          <a:ea typeface="Times New Roman"/>
                          <a:cs typeface="Times New Roman"/>
                        </a:rPr>
                        <a:t>e 1990 (GTP)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NZ" sz="1000">
                        <a:latin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91465" algn="dec"/>
                        </a:tabLst>
                      </a:pPr>
                      <a:endParaRPr lang="en-NZ" sz="1000" dirty="0">
                        <a:solidFill>
                          <a:schemeClr val="tx1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91465" algn="dec"/>
                        </a:tabLst>
                      </a:pPr>
                      <a:r>
                        <a:rPr lang="en-NZ" sz="100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46.7</a:t>
                      </a:r>
                      <a:endParaRPr lang="en-NZ" sz="10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01295" algn="dec"/>
                        </a:tabLst>
                      </a:pPr>
                      <a:endParaRPr lang="en-NZ" sz="1000">
                        <a:solidFill>
                          <a:schemeClr val="tx1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01930" algn="dec"/>
                        </a:tabLst>
                      </a:pPr>
                      <a:r>
                        <a:rPr lang="en-NZ" sz="1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23.7</a:t>
                      </a:r>
                      <a:endParaRPr lang="en-NZ" sz="1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>
                          <a:latin typeface="Arial"/>
                          <a:ea typeface="Times New Roman"/>
                          <a:cs typeface="Times New Roman"/>
                        </a:rPr>
                        <a:t>AAU (GWP)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NZ" sz="1000">
                        <a:latin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91465" algn="dec"/>
                        </a:tabLst>
                      </a:pPr>
                      <a:r>
                        <a:rPr lang="en-NZ" sz="1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32.7</a:t>
                      </a:r>
                      <a:endParaRPr lang="en-NZ" sz="1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91465" algn="dec"/>
                        </a:tabLst>
                      </a:pPr>
                      <a:endParaRPr lang="en-NZ" sz="1000">
                        <a:solidFill>
                          <a:schemeClr val="tx1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01295" algn="dec"/>
                        </a:tabLst>
                      </a:pPr>
                      <a:r>
                        <a:rPr lang="en-NZ" sz="100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11.9</a:t>
                      </a:r>
                      <a:endParaRPr lang="en-NZ" sz="10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01930" algn="dec"/>
                        </a:tabLst>
                      </a:pPr>
                      <a:endParaRPr lang="en-NZ" sz="1000" dirty="0">
                        <a:solidFill>
                          <a:schemeClr val="tx1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>
                          <a:latin typeface="Arial"/>
                          <a:ea typeface="Times New Roman"/>
                          <a:cs typeface="Times New Roman"/>
                        </a:rPr>
                        <a:t>AAU (GTP)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NZ" sz="1000">
                        <a:latin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91465" algn="dec"/>
                        </a:tabLst>
                      </a:pPr>
                      <a:endParaRPr lang="en-NZ" sz="1000" dirty="0">
                        <a:solidFill>
                          <a:schemeClr val="tx1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91465" algn="dec"/>
                        </a:tabLst>
                      </a:pPr>
                      <a:r>
                        <a:rPr lang="en-NZ" sz="1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23.4</a:t>
                      </a:r>
                      <a:endParaRPr lang="en-NZ" sz="1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01295" algn="dec"/>
                        </a:tabLst>
                      </a:pPr>
                      <a:endParaRPr lang="en-NZ" sz="1000">
                        <a:solidFill>
                          <a:schemeClr val="tx1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01930" algn="dec"/>
                        </a:tabLst>
                      </a:pPr>
                      <a:r>
                        <a:rPr lang="en-NZ" sz="1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11.9</a:t>
                      </a:r>
                      <a:endParaRPr lang="en-NZ" sz="1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>
                          <a:latin typeface="Arial"/>
                          <a:ea typeface="Times New Roman"/>
                          <a:cs typeface="Times New Roman"/>
                        </a:rPr>
                        <a:t>CO</a:t>
                      </a:r>
                      <a:r>
                        <a:rPr lang="en-NZ" sz="1000" baseline="-2500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NZ" sz="1000">
                          <a:latin typeface="Arial"/>
                          <a:ea typeface="Times New Roman"/>
                          <a:cs typeface="Times New Roman"/>
                        </a:rPr>
                        <a:t>e 2050 (GWP)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81635" algn="dec"/>
                        </a:tabLst>
                      </a:pPr>
                      <a:r>
                        <a:rPr lang="en-NZ" sz="1000">
                          <a:latin typeface="Arial"/>
                          <a:ea typeface="Times New Roman"/>
                          <a:cs typeface="Times New Roman"/>
                        </a:rPr>
                        <a:t>147.9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91465" algn="dec"/>
                        </a:tabLst>
                      </a:pPr>
                      <a:r>
                        <a:rPr lang="en-NZ" sz="1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149.6 (1.1%)</a:t>
                      </a:r>
                      <a:endParaRPr lang="en-NZ" sz="1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91465" algn="dec"/>
                        </a:tabLst>
                      </a:pPr>
                      <a:endParaRPr lang="en-NZ" sz="1000" dirty="0">
                        <a:solidFill>
                          <a:schemeClr val="tx1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01295" algn="dec"/>
                        </a:tabLst>
                      </a:pPr>
                      <a:r>
                        <a:rPr lang="en-NZ" sz="100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56.5 (-21.5%)</a:t>
                      </a:r>
                      <a:endParaRPr lang="en-NZ" sz="10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01930" algn="dec"/>
                        </a:tabLst>
                      </a:pPr>
                      <a:endParaRPr lang="en-NZ" sz="1000" dirty="0">
                        <a:solidFill>
                          <a:schemeClr val="tx1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>
                          <a:latin typeface="Arial"/>
                          <a:ea typeface="Times New Roman"/>
                          <a:cs typeface="Times New Roman"/>
                        </a:rPr>
                        <a:t>CO</a:t>
                      </a:r>
                      <a:r>
                        <a:rPr lang="en-NZ" sz="1000" baseline="-2500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NZ" sz="1000">
                          <a:latin typeface="Arial"/>
                          <a:ea typeface="Times New Roman"/>
                          <a:cs typeface="Times New Roman"/>
                        </a:rPr>
                        <a:t>e 2050 (GTP)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81635" algn="dec"/>
                        </a:tabLst>
                      </a:pPr>
                      <a:r>
                        <a:rPr lang="en-NZ" sz="1000">
                          <a:latin typeface="Arial"/>
                          <a:ea typeface="Times New Roman"/>
                          <a:cs typeface="Times New Roman"/>
                        </a:rPr>
                        <a:t>108.9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91465" algn="dec"/>
                        </a:tabLst>
                      </a:pPr>
                      <a:endParaRPr lang="en-NZ" sz="1000" dirty="0">
                        <a:solidFill>
                          <a:schemeClr val="tx1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91465" algn="dec"/>
                        </a:tabLst>
                      </a:pPr>
                      <a:r>
                        <a:rPr lang="en-NZ" sz="100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109.4 (0.5%)</a:t>
                      </a:r>
                      <a:endParaRPr lang="en-NZ" sz="10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01295" algn="dec"/>
                        </a:tabLst>
                      </a:pPr>
                      <a:endParaRPr lang="en-NZ" sz="1000" dirty="0">
                        <a:solidFill>
                          <a:schemeClr val="tx1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01930" algn="dec"/>
                        </a:tabLst>
                      </a:pPr>
                      <a:r>
                        <a:rPr lang="en-NZ" sz="1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56.2 (-22.0%)</a:t>
                      </a:r>
                      <a:endParaRPr lang="en-NZ" sz="1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>
                          <a:latin typeface="Arial"/>
                          <a:ea typeface="Times New Roman"/>
                          <a:cs typeface="Times New Roman"/>
                        </a:rPr>
                        <a:t>Net deficit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NZ" sz="1000">
                        <a:latin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91465" algn="dec"/>
                        </a:tabLst>
                      </a:pPr>
                      <a:r>
                        <a:rPr lang="en-NZ" sz="1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116.9</a:t>
                      </a:r>
                      <a:endParaRPr lang="en-NZ" sz="1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91465" algn="dec"/>
                        </a:tabLst>
                      </a:pPr>
                      <a:r>
                        <a:rPr lang="en-NZ" sz="100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86.0</a:t>
                      </a:r>
                      <a:endParaRPr lang="en-NZ" sz="10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91465" algn="dec"/>
                        </a:tabLst>
                      </a:pPr>
                      <a:r>
                        <a:rPr lang="en-NZ" sz="1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44.6</a:t>
                      </a:r>
                      <a:endParaRPr lang="en-NZ" sz="1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01930" algn="dec"/>
                        </a:tabLst>
                      </a:pPr>
                      <a:r>
                        <a:rPr lang="en-NZ" sz="1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44.3</a:t>
                      </a:r>
                      <a:endParaRPr lang="en-NZ" sz="1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>
                          <a:latin typeface="Arial"/>
                          <a:ea typeface="Times New Roman"/>
                          <a:cs typeface="Times New Roman"/>
                        </a:rPr>
                        <a:t>- as % of BAU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NZ" sz="1000">
                        <a:latin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91465" algn="dec"/>
                        </a:tabLst>
                      </a:pPr>
                      <a:r>
                        <a:rPr lang="en-NZ" sz="1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79.0%</a:t>
                      </a:r>
                      <a:endParaRPr lang="en-NZ" sz="1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91465" algn="dec"/>
                        </a:tabLst>
                      </a:pPr>
                      <a:r>
                        <a:rPr lang="en-NZ" sz="100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79.0%</a:t>
                      </a:r>
                      <a:endParaRPr lang="en-NZ" sz="10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91465" algn="dec"/>
                        </a:tabLst>
                      </a:pPr>
                      <a:r>
                        <a:rPr lang="en-NZ" sz="100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64.8%</a:t>
                      </a:r>
                      <a:endParaRPr lang="en-NZ" sz="10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01930" algn="dec"/>
                        </a:tabLst>
                      </a:pPr>
                      <a:r>
                        <a:rPr lang="en-NZ" sz="1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64.3%</a:t>
                      </a:r>
                      <a:endParaRPr lang="en-NZ" sz="1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>
                          <a:latin typeface="Arial"/>
                          <a:ea typeface="Times New Roman"/>
                          <a:cs typeface="Times New Roman"/>
                        </a:rPr>
                        <a:t>CH</a:t>
                      </a:r>
                      <a:r>
                        <a:rPr lang="en-NZ" sz="1000" baseline="-25000">
                          <a:latin typeface="Arial"/>
                          <a:ea typeface="Times New Roman"/>
                          <a:cs typeface="Times New Roman"/>
                        </a:rPr>
                        <a:t>4 </a:t>
                      </a:r>
                      <a:r>
                        <a:rPr lang="en-NZ" sz="1000">
                          <a:latin typeface="Arial"/>
                          <a:ea typeface="Times New Roman"/>
                          <a:cs typeface="Times New Roman"/>
                        </a:rPr>
                        <a:t>&amp; N</a:t>
                      </a:r>
                      <a:r>
                        <a:rPr lang="en-NZ" sz="1000" baseline="-2500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NZ" sz="1000">
                          <a:latin typeface="Arial"/>
                          <a:ea typeface="Times New Roman"/>
                          <a:cs typeface="Times New Roman"/>
                        </a:rPr>
                        <a:t>O (GWP)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81635" algn="dec"/>
                        </a:tabLst>
                      </a:pPr>
                      <a:r>
                        <a:rPr lang="en-NZ" sz="1000">
                          <a:latin typeface="Arial"/>
                          <a:ea typeface="Times New Roman"/>
                          <a:cs typeface="Times New Roman"/>
                        </a:rPr>
                        <a:t>79.0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91465" algn="dec"/>
                        </a:tabLst>
                      </a:pPr>
                      <a:r>
                        <a:rPr lang="en-NZ" sz="1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94.1 (19.2%)</a:t>
                      </a:r>
                      <a:endParaRPr lang="en-NZ" sz="1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91465" algn="dec"/>
                        </a:tabLst>
                      </a:pPr>
                      <a:endParaRPr lang="en-NZ" sz="1000">
                        <a:solidFill>
                          <a:schemeClr val="tx1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332105"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-10870565" algn="dec"/>
                        </a:tabLst>
                      </a:pPr>
                      <a:r>
                        <a:rPr lang="en-NZ" sz="100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 NA</a:t>
                      </a:r>
                      <a:endParaRPr lang="en-NZ" sz="10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01930" algn="dec"/>
                        </a:tabLst>
                      </a:pPr>
                      <a:endParaRPr lang="en-NZ" sz="1000" dirty="0">
                        <a:solidFill>
                          <a:schemeClr val="tx1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>
                          <a:latin typeface="Arial"/>
                          <a:ea typeface="Times New Roman"/>
                          <a:cs typeface="Times New Roman"/>
                        </a:rPr>
                        <a:t>CH</a:t>
                      </a:r>
                      <a:r>
                        <a:rPr lang="en-NZ" sz="1000" baseline="-25000">
                          <a:latin typeface="Arial"/>
                          <a:ea typeface="Times New Roman"/>
                          <a:cs typeface="Times New Roman"/>
                        </a:rPr>
                        <a:t>4 </a:t>
                      </a:r>
                      <a:r>
                        <a:rPr lang="en-NZ" sz="1000">
                          <a:latin typeface="Arial"/>
                          <a:ea typeface="Times New Roman"/>
                          <a:cs typeface="Times New Roman"/>
                        </a:rPr>
                        <a:t>&amp; N</a:t>
                      </a:r>
                      <a:r>
                        <a:rPr lang="en-NZ" sz="1000" baseline="-2500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NZ" sz="1000">
                          <a:latin typeface="Arial"/>
                          <a:ea typeface="Times New Roman"/>
                          <a:cs typeface="Times New Roman"/>
                        </a:rPr>
                        <a:t>O (GTP)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81635" algn="dec"/>
                        </a:tabLst>
                      </a:pPr>
                      <a:r>
                        <a:rPr lang="en-NZ" sz="1000">
                          <a:latin typeface="Arial"/>
                          <a:ea typeface="Times New Roman"/>
                          <a:cs typeface="Times New Roman"/>
                        </a:rPr>
                        <a:t>40.0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91465" algn="dec"/>
                        </a:tabLst>
                      </a:pPr>
                      <a:endParaRPr lang="en-NZ" sz="1000">
                        <a:solidFill>
                          <a:schemeClr val="tx1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91465" algn="dec"/>
                        </a:tabLst>
                      </a:pPr>
                      <a:r>
                        <a:rPr lang="en-NZ" sz="100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53.7 (34.3%)</a:t>
                      </a:r>
                      <a:endParaRPr lang="en-NZ" sz="10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91465" algn="dec"/>
                        </a:tabLst>
                      </a:pPr>
                      <a:endParaRPr lang="en-NZ" sz="1000">
                        <a:solidFill>
                          <a:schemeClr val="tx1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81635" algn="dec"/>
                        </a:tabLst>
                      </a:pPr>
                      <a:r>
                        <a:rPr lang="en-NZ" sz="1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NA</a:t>
                      </a:r>
                      <a:endParaRPr lang="en-NZ" sz="1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5687616" y="476672"/>
            <a:ext cx="3456384" cy="4354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85622" tIns="152352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177800" indent="-177800">
              <a:buFont typeface="Arial" pitchFamily="34" charset="0"/>
              <a:buChar char="•"/>
            </a:pPr>
            <a:r>
              <a:rPr lang="en-NZ" sz="1400" dirty="0" smtClean="0"/>
              <a:t>Scenario </a:t>
            </a:r>
            <a:r>
              <a:rPr lang="en-NZ" sz="1400" dirty="0" smtClean="0"/>
              <a:t>3 v 1: ∆RGNDI = -0.9%</a:t>
            </a:r>
            <a:br>
              <a:rPr lang="en-NZ" sz="1400" dirty="0" smtClean="0"/>
            </a:br>
            <a:r>
              <a:rPr lang="en-NZ" sz="1400" dirty="0" smtClean="0"/>
              <a:t>Scenario 7 v 5: ∆RGNDI = -9.2% 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en-NZ" sz="1400" dirty="0" smtClean="0"/>
              <a:t>i.e. the negative impact on NZ if the </a:t>
            </a:r>
            <a:r>
              <a:rPr lang="en-NZ" sz="1400" dirty="0" err="1" smtClean="0"/>
              <a:t>RoW</a:t>
            </a:r>
            <a:r>
              <a:rPr lang="en-NZ" sz="1400" dirty="0" smtClean="0"/>
              <a:t> chooses not to impose a price on agricultural emissions, but NZ does so, is much greater in 2050 than in 2020.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en-NZ" sz="1400" dirty="0" smtClean="0"/>
              <a:t>Main reason is the higher carbon prices.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en-NZ" sz="1400" dirty="0" smtClean="0"/>
              <a:t>As in 2020, NZ would benefit from agriculture being excluded from emissions obligations via international agreement, if the alternative is that the rest of the world </a:t>
            </a:r>
            <a:r>
              <a:rPr lang="en-NZ" sz="1400" i="1" dirty="0" smtClean="0"/>
              <a:t>de facto</a:t>
            </a:r>
            <a:r>
              <a:rPr lang="en-NZ" sz="1400" dirty="0" smtClean="0"/>
              <a:t> excludes agriculture but countries nominally retain responsibility for those emissions.</a:t>
            </a:r>
            <a:endParaRPr kumimoji="0" lang="en-N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56176" y="4941168"/>
            <a:ext cx="12961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u="sng" dirty="0" smtClean="0">
                <a:solidFill>
                  <a:srgbClr val="C00000"/>
                </a:solidFill>
              </a:rPr>
              <a:t>Welfare</a:t>
            </a:r>
            <a:br>
              <a:rPr lang="en-NZ" sz="1400" u="sng" dirty="0" smtClean="0">
                <a:solidFill>
                  <a:srgbClr val="C00000"/>
                </a:solidFill>
              </a:rPr>
            </a:br>
            <a:r>
              <a:rPr lang="en-NZ" sz="1400" dirty="0" smtClean="0">
                <a:solidFill>
                  <a:srgbClr val="C00000"/>
                </a:solidFill>
              </a:rPr>
              <a:t>(Low carbon price, High commodity prices, Global participation).</a:t>
            </a:r>
            <a:endParaRPr lang="en-NZ" sz="1400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80312" y="5157192"/>
            <a:ext cx="2880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000" dirty="0" smtClean="0">
                <a:solidFill>
                  <a:srgbClr val="C00000"/>
                </a:solidFill>
              </a:rPr>
              <a:t>&gt;</a:t>
            </a:r>
            <a:endParaRPr lang="en-NZ" sz="4000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812360" y="4941168"/>
            <a:ext cx="13316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u="sng" dirty="0" smtClean="0">
                <a:solidFill>
                  <a:srgbClr val="C00000"/>
                </a:solidFill>
              </a:rPr>
              <a:t>Welfare  </a:t>
            </a:r>
            <a:r>
              <a:rPr lang="en-NZ" sz="1400" dirty="0" smtClean="0">
                <a:solidFill>
                  <a:srgbClr val="C00000"/>
                </a:solidFill>
              </a:rPr>
              <a:t>(High carbon price, </a:t>
            </a:r>
            <a:r>
              <a:rPr lang="en-NZ" sz="1400" dirty="0" err="1" smtClean="0">
                <a:solidFill>
                  <a:srgbClr val="C00000"/>
                </a:solidFill>
              </a:rPr>
              <a:t>Agr</a:t>
            </a:r>
            <a:r>
              <a:rPr lang="en-NZ" sz="1400" dirty="0" smtClean="0">
                <a:solidFill>
                  <a:srgbClr val="C00000"/>
                </a:solidFill>
              </a:rPr>
              <a:t> excluded globally)</a:t>
            </a:r>
            <a:endParaRPr lang="en-NZ" sz="1400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9512" y="6093296"/>
            <a:ext cx="7992888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buFont typeface="Arial" pitchFamily="34" charset="0"/>
              <a:buChar char="•"/>
            </a:pPr>
            <a:r>
              <a:rPr lang="en-NZ" sz="1400" dirty="0" smtClean="0"/>
              <a:t>Effects larger than for 2020.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en-NZ" sz="1400" dirty="0" smtClean="0">
                <a:solidFill>
                  <a:schemeClr val="accent6">
                    <a:lumMod val="75000"/>
                  </a:schemeClr>
                </a:solidFill>
              </a:rPr>
              <a:t>Such high carbon prices could lead to new abatement technology – Scenarios 9 &amp;10</a:t>
            </a:r>
            <a:endParaRPr lang="en-NZ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1" grpId="0"/>
      <p:bldP spid="12" grpId="0"/>
      <p:bldP spid="13" grpId="0"/>
      <p:bldP spid="1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5004" y="1051266"/>
            <a:ext cx="8161451" cy="5186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8001000" y="6357938"/>
          <a:ext cx="1143000" cy="500062"/>
        </p:xfrm>
        <a:graphic>
          <a:graphicData uri="http://schemas.openxmlformats.org/presentationml/2006/ole">
            <p:oleObj spid="_x0000_s58370" name="Document" r:id="rId4" imgW="2601000" imgH="1137600" progId="Word.Document.8">
              <p:embed/>
            </p:oleObj>
          </a:graphicData>
        </a:graphic>
      </p:graphicFrame>
      <p:sp>
        <p:nvSpPr>
          <p:cNvPr id="8" name="Rectangle 7"/>
          <p:cNvSpPr/>
          <p:nvPr/>
        </p:nvSpPr>
        <p:spPr>
          <a:xfrm>
            <a:off x="3059832" y="260648"/>
            <a:ext cx="30243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3200" b="1" kern="0" dirty="0" smtClean="0">
                <a:solidFill>
                  <a:schemeClr val="accent2"/>
                </a:solidFill>
                <a:latin typeface="Times New Roman"/>
                <a:ea typeface="+mj-ea"/>
                <a:cs typeface="+mj-cs"/>
              </a:rPr>
              <a:t>2050 Scenarios</a:t>
            </a:r>
            <a:endParaRPr lang="en-NZ" dirty="0">
              <a:solidFill>
                <a:schemeClr val="accent2"/>
              </a:solidFill>
            </a:endParaRPr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611560" y="1189516"/>
            <a:ext cx="4608512" cy="22467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485622" tIns="152352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177800" indent="-177800"/>
            <a:r>
              <a:rPr lang="en-NZ" sz="1600" b="1" dirty="0" smtClean="0">
                <a:solidFill>
                  <a:srgbClr val="008000"/>
                </a:solidFill>
              </a:rPr>
              <a:t>Scenarios 9 &amp; 10</a:t>
            </a:r>
          </a:p>
          <a:p>
            <a:pPr marL="177800" indent="-177800"/>
            <a:r>
              <a:rPr lang="en-NZ" sz="1600" dirty="0" smtClean="0"/>
              <a:t>Variations on Scenarios 5 and 6, with: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en-NZ" sz="1600" dirty="0" smtClean="0"/>
              <a:t>Global mitigation technology which reduces enteric fermentation emissions by 30% at a cost of US(2005)$70/t CO</a:t>
            </a:r>
            <a:r>
              <a:rPr lang="en-NZ" sz="1600" baseline="-25000" dirty="0" smtClean="0"/>
              <a:t>2</a:t>
            </a:r>
            <a:r>
              <a:rPr lang="en-NZ" sz="1600" dirty="0" smtClean="0"/>
              <a:t>e. 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en-NZ" sz="1600" dirty="0" smtClean="0"/>
              <a:t>Full international participation with all countries pricing all emissions.</a:t>
            </a:r>
            <a:r>
              <a:rPr lang="en-NZ" sz="1600" dirty="0" smtClean="0">
                <a:solidFill>
                  <a:srgbClr val="C00000"/>
                </a:solidFill>
              </a:rPr>
              <a:t> </a:t>
            </a:r>
            <a:endParaRPr lang="en-NZ" sz="1600" b="1" dirty="0" smtClean="0">
              <a:solidFill>
                <a:srgbClr val="C00000"/>
              </a:solidFill>
            </a:endParaRPr>
          </a:p>
        </p:txBody>
      </p:sp>
      <p:pic>
        <p:nvPicPr>
          <p:cNvPr id="6" name="Picture 5" descr="Cows Strolling.BMP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220072" y="1124744"/>
            <a:ext cx="3231112" cy="24233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8001000" y="6357938"/>
          <a:ext cx="1143000" cy="500062"/>
        </p:xfrm>
        <a:graphic>
          <a:graphicData uri="http://schemas.openxmlformats.org/presentationml/2006/ole">
            <p:oleObj spid="_x0000_s38914" name="Document" r:id="rId3" imgW="2601000" imgH="1137600" progId="Word.Document.8">
              <p:embed/>
            </p:oleObj>
          </a:graphicData>
        </a:graphic>
      </p:graphicFrame>
      <p:sp>
        <p:nvSpPr>
          <p:cNvPr id="8" name="Rectangle 7"/>
          <p:cNvSpPr/>
          <p:nvPr/>
        </p:nvSpPr>
        <p:spPr>
          <a:xfrm>
            <a:off x="3131840" y="260648"/>
            <a:ext cx="29523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3200" b="1" kern="0" dirty="0" smtClean="0">
                <a:solidFill>
                  <a:schemeClr val="accent2"/>
                </a:solidFill>
                <a:latin typeface="Times New Roman"/>
                <a:ea typeface="+mj-ea"/>
                <a:cs typeface="+mj-cs"/>
              </a:rPr>
              <a:t>2050 Scenarios</a:t>
            </a:r>
            <a:endParaRPr lang="en-NZ" dirty="0">
              <a:solidFill>
                <a:schemeClr val="accent2"/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79512" y="908720"/>
          <a:ext cx="6408712" cy="5288642"/>
        </p:xfrm>
        <a:graphic>
          <a:graphicData uri="http://schemas.openxmlformats.org/drawingml/2006/table">
            <a:tbl>
              <a:tblPr/>
              <a:tblGrid>
                <a:gridCol w="1440160"/>
                <a:gridCol w="648072"/>
                <a:gridCol w="1152128"/>
                <a:gridCol w="1224136"/>
                <a:gridCol w="1008112"/>
                <a:gridCol w="936104"/>
              </a:tblGrid>
              <a:tr h="187068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NZ" sz="1000" dirty="0">
                        <a:latin typeface="Arial"/>
                        <a:ea typeface="Times New Roman"/>
                      </a:endParaRPr>
                    </a:p>
                  </a:txBody>
                  <a:tcPr marL="65607" marR="65607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000">
                          <a:latin typeface="Arial"/>
                          <a:ea typeface="Times New Roman"/>
                          <a:cs typeface="Times New Roman"/>
                        </a:rPr>
                        <a:t>BAU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65607" marR="65607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000">
                          <a:latin typeface="Arial"/>
                          <a:ea typeface="Times New Roman"/>
                          <a:cs typeface="Times New Roman"/>
                        </a:rPr>
                        <a:t>Scenario 5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65607" marR="65607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000">
                          <a:latin typeface="Arial"/>
                          <a:ea typeface="Times New Roman"/>
                          <a:cs typeface="Times New Roman"/>
                        </a:rPr>
                        <a:t>Scenario 6</a:t>
                      </a:r>
                      <a:r>
                        <a:rPr lang="en-NZ" sz="100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65607" marR="65607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000">
                          <a:latin typeface="Arial"/>
                          <a:ea typeface="Times New Roman"/>
                          <a:cs typeface="Times New Roman"/>
                        </a:rPr>
                        <a:t>Scenario 9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65607" marR="65607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000">
                          <a:latin typeface="Arial"/>
                          <a:ea typeface="Times New Roman"/>
                          <a:cs typeface="Times New Roman"/>
                        </a:rPr>
                        <a:t>Scenario 10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65607" marR="65607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2263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000" dirty="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en-NZ" sz="1000" dirty="0">
                        <a:latin typeface="Times New Roman"/>
                        <a:ea typeface="Times New Roman"/>
                      </a:endParaRPr>
                    </a:p>
                  </a:txBody>
                  <a:tcPr marL="65607" marR="6560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NZ" sz="1000" dirty="0">
                        <a:solidFill>
                          <a:srgbClr val="7030A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65607" marR="6560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000" dirty="0">
                          <a:latin typeface="Arial"/>
                          <a:ea typeface="Times New Roman"/>
                        </a:rPr>
                        <a:t>GWP</a:t>
                      </a:r>
                      <a:endParaRPr lang="en-NZ" sz="1000" dirty="0">
                        <a:latin typeface="Times New Roman"/>
                        <a:ea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000" dirty="0">
                          <a:latin typeface="Arial"/>
                          <a:ea typeface="Times New Roman"/>
                        </a:rPr>
                        <a:t>$150/t</a:t>
                      </a:r>
                      <a:endParaRPr lang="en-NZ" sz="1000" dirty="0">
                        <a:latin typeface="Times New Roman"/>
                        <a:ea typeface="Times New Roman"/>
                      </a:endParaRPr>
                    </a:p>
                  </a:txBody>
                  <a:tcPr marL="65607" marR="6560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000">
                          <a:latin typeface="Arial"/>
                          <a:ea typeface="Times New Roman"/>
                        </a:rPr>
                        <a:t>GTP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000">
                          <a:latin typeface="Arial"/>
                          <a:ea typeface="Times New Roman"/>
                        </a:rPr>
                        <a:t>$181/t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65607" marR="6560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000">
                          <a:latin typeface="Arial"/>
                          <a:ea typeface="Times New Roman"/>
                        </a:rPr>
                        <a:t>GWP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000">
                          <a:latin typeface="Arial"/>
                          <a:ea typeface="Times New Roman"/>
                        </a:rPr>
                        <a:t>$126/t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000">
                          <a:latin typeface="Arial"/>
                          <a:ea typeface="Times New Roman"/>
                        </a:rPr>
                        <a:t>Lower CH</a:t>
                      </a:r>
                      <a:r>
                        <a:rPr lang="en-NZ" sz="1000" baseline="-25000">
                          <a:latin typeface="Arial"/>
                          <a:ea typeface="Times New Roman"/>
                        </a:rPr>
                        <a:t>4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65607" marR="6560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000">
                          <a:latin typeface="Arial"/>
                          <a:ea typeface="Times New Roman"/>
                        </a:rPr>
                        <a:t>GTP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000">
                          <a:latin typeface="Arial"/>
                          <a:ea typeface="Times New Roman"/>
                        </a:rPr>
                        <a:t>$146t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000">
                          <a:latin typeface="Arial"/>
                          <a:ea typeface="Times New Roman"/>
                        </a:rPr>
                        <a:t>Lower CH</a:t>
                      </a:r>
                      <a:r>
                        <a:rPr lang="en-NZ" sz="1000" baseline="-25000">
                          <a:latin typeface="Arial"/>
                          <a:ea typeface="Times New Roman"/>
                        </a:rPr>
                        <a:t>4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65607" marR="6560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76719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NZ" sz="1000">
                        <a:latin typeface="Arial"/>
                        <a:ea typeface="Times New Roman"/>
                      </a:endParaRPr>
                    </a:p>
                  </a:txBody>
                  <a:tcPr marL="65607" marR="65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NZ" sz="1000" dirty="0">
                        <a:latin typeface="Times New Roman"/>
                        <a:ea typeface="Times New Roman"/>
                      </a:endParaRPr>
                    </a:p>
                  </a:txBody>
                  <a:tcPr marL="65607" marR="65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000" dirty="0">
                          <a:latin typeface="Arial"/>
                          <a:ea typeface="Times New Roman"/>
                          <a:cs typeface="Times New Roman"/>
                        </a:rPr>
                        <a:t>(% ∆ on BAU)</a:t>
                      </a:r>
                      <a:endParaRPr lang="en-NZ" sz="1000" dirty="0">
                        <a:latin typeface="Times New Roman"/>
                        <a:ea typeface="Times New Roman"/>
                      </a:endParaRPr>
                    </a:p>
                  </a:txBody>
                  <a:tcPr marL="65607" marR="65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</a:tr>
              <a:tr h="18706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000" dirty="0">
                          <a:latin typeface="Arial"/>
                          <a:ea typeface="Times New Roman"/>
                          <a:cs typeface="Times New Roman"/>
                        </a:rPr>
                        <a:t>Private Consumption </a:t>
                      </a:r>
                      <a:endParaRPr lang="en-NZ" sz="1000" dirty="0">
                        <a:latin typeface="Times New Roman"/>
                        <a:ea typeface="Times New Roman"/>
                      </a:endParaRPr>
                    </a:p>
                  </a:txBody>
                  <a:tcPr marL="65607" marR="65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91465" algn="dec"/>
                        </a:tabLst>
                      </a:pPr>
                      <a:endParaRPr lang="en-NZ" sz="1000" dirty="0">
                        <a:latin typeface="Times New Roman"/>
                        <a:ea typeface="Times New Roman"/>
                      </a:endParaRPr>
                    </a:p>
                  </a:txBody>
                  <a:tcPr marL="65607" marR="65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81635" algn="dec"/>
                        </a:tabLst>
                      </a:pPr>
                      <a:r>
                        <a:rPr lang="en-NZ" sz="1000">
                          <a:latin typeface="Arial"/>
                          <a:ea typeface="Times New Roman"/>
                        </a:rPr>
                        <a:t>4.6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65607" marR="65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71805" algn="dec"/>
                        </a:tabLst>
                      </a:pPr>
                      <a:r>
                        <a:rPr lang="en-NZ" sz="1000" dirty="0">
                          <a:latin typeface="Arial"/>
                          <a:ea typeface="Times New Roman"/>
                        </a:rPr>
                        <a:t>4.2</a:t>
                      </a:r>
                      <a:endParaRPr lang="en-NZ" sz="1000" dirty="0">
                        <a:latin typeface="Times New Roman"/>
                        <a:ea typeface="Times New Roman"/>
                      </a:endParaRPr>
                    </a:p>
                  </a:txBody>
                  <a:tcPr marL="65607" marR="65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81635" algn="dec"/>
                        </a:tabLst>
                      </a:pPr>
                      <a:r>
                        <a:rPr lang="en-NZ" sz="1000">
                          <a:latin typeface="Arial"/>
                          <a:ea typeface="Times New Roman"/>
                        </a:rPr>
                        <a:t>6.5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65607" marR="65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81635" algn="dec"/>
                        </a:tabLst>
                      </a:pPr>
                      <a:r>
                        <a:rPr lang="en-NZ" sz="1000">
                          <a:latin typeface="Arial"/>
                          <a:ea typeface="Times New Roman"/>
                        </a:rPr>
                        <a:t>5.6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65607" marR="65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06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000">
                          <a:latin typeface="Arial"/>
                          <a:ea typeface="Times New Roman"/>
                          <a:cs typeface="Times New Roman"/>
                        </a:rPr>
                        <a:t>Exports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65607" marR="65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91465" algn="dec"/>
                        </a:tabLst>
                      </a:pP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65607" marR="65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81635" algn="dec"/>
                        </a:tabLst>
                      </a:pPr>
                      <a:r>
                        <a:rPr lang="en-NZ" sz="1000" dirty="0">
                          <a:latin typeface="Arial"/>
                          <a:ea typeface="Times New Roman"/>
                        </a:rPr>
                        <a:t>9.7</a:t>
                      </a:r>
                      <a:endParaRPr lang="en-NZ" sz="1000" dirty="0">
                        <a:latin typeface="Times New Roman"/>
                        <a:ea typeface="Times New Roman"/>
                      </a:endParaRPr>
                    </a:p>
                  </a:txBody>
                  <a:tcPr marL="65607" marR="65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71805" algn="dec"/>
                        </a:tabLst>
                      </a:pPr>
                      <a:r>
                        <a:rPr lang="en-NZ" sz="1000">
                          <a:latin typeface="Arial"/>
                          <a:ea typeface="Times New Roman"/>
                        </a:rPr>
                        <a:t>10.0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65607" marR="65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81635" algn="dec"/>
                        </a:tabLst>
                      </a:pPr>
                      <a:r>
                        <a:rPr lang="en-NZ" sz="1000" dirty="0">
                          <a:latin typeface="Arial"/>
                          <a:ea typeface="Times New Roman"/>
                        </a:rPr>
                        <a:t>9.1</a:t>
                      </a:r>
                      <a:endParaRPr lang="en-NZ" sz="1000" dirty="0">
                        <a:latin typeface="Times New Roman"/>
                        <a:ea typeface="Times New Roman"/>
                      </a:endParaRPr>
                    </a:p>
                  </a:txBody>
                  <a:tcPr marL="65607" marR="65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81635" algn="dec"/>
                        </a:tabLst>
                      </a:pPr>
                      <a:r>
                        <a:rPr lang="en-NZ" sz="1000">
                          <a:latin typeface="Arial"/>
                          <a:ea typeface="Times New Roman"/>
                        </a:rPr>
                        <a:t>9.0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65607" marR="65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06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000">
                          <a:latin typeface="Arial"/>
                          <a:ea typeface="Times New Roman"/>
                          <a:cs typeface="Times New Roman"/>
                        </a:rPr>
                        <a:t>Imports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65607" marR="65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91465" algn="dec"/>
                        </a:tabLst>
                      </a:pP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65607" marR="65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81635" algn="dec"/>
                        </a:tabLst>
                      </a:pPr>
                      <a:r>
                        <a:rPr lang="en-NZ" sz="1000" dirty="0">
                          <a:latin typeface="Arial"/>
                          <a:ea typeface="Times New Roman"/>
                        </a:rPr>
                        <a:t>11.1</a:t>
                      </a:r>
                      <a:endParaRPr lang="en-NZ" sz="1000" dirty="0">
                        <a:latin typeface="Times New Roman"/>
                        <a:ea typeface="Times New Roman"/>
                      </a:endParaRPr>
                    </a:p>
                  </a:txBody>
                  <a:tcPr marL="65607" marR="65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71805" algn="dec"/>
                        </a:tabLst>
                      </a:pPr>
                      <a:r>
                        <a:rPr lang="en-NZ" sz="1000">
                          <a:latin typeface="Arial"/>
                          <a:ea typeface="Times New Roman"/>
                        </a:rPr>
                        <a:t>10.8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65607" marR="65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81635" algn="dec"/>
                        </a:tabLst>
                      </a:pPr>
                      <a:r>
                        <a:rPr lang="en-NZ" sz="1000">
                          <a:latin typeface="Arial"/>
                          <a:ea typeface="Times New Roman"/>
                        </a:rPr>
                        <a:t>13.3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65607" marR="65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81635" algn="dec"/>
                        </a:tabLst>
                      </a:pPr>
                      <a:r>
                        <a:rPr lang="en-NZ" sz="1000">
                          <a:latin typeface="Arial"/>
                          <a:ea typeface="Times New Roman"/>
                        </a:rPr>
                        <a:t>12.2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65607" marR="65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06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000" dirty="0">
                          <a:latin typeface="Arial"/>
                          <a:ea typeface="Times New Roman"/>
                          <a:cs typeface="Times New Roman"/>
                        </a:rPr>
                        <a:t>GDP</a:t>
                      </a:r>
                      <a:endParaRPr lang="en-NZ" sz="1000" dirty="0">
                        <a:latin typeface="Times New Roman"/>
                        <a:ea typeface="Times New Roman"/>
                      </a:endParaRPr>
                    </a:p>
                  </a:txBody>
                  <a:tcPr marL="65607" marR="65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91465" algn="dec"/>
                        </a:tabLst>
                      </a:pP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65607" marR="65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81635" algn="dec"/>
                        </a:tabLst>
                      </a:pPr>
                      <a:r>
                        <a:rPr lang="en-NZ" sz="1000" dirty="0">
                          <a:latin typeface="Arial"/>
                          <a:ea typeface="Times New Roman"/>
                        </a:rPr>
                        <a:t>2.6</a:t>
                      </a:r>
                      <a:endParaRPr lang="en-NZ" sz="1000" dirty="0">
                        <a:latin typeface="Times New Roman"/>
                        <a:ea typeface="Times New Roman"/>
                      </a:endParaRPr>
                    </a:p>
                  </a:txBody>
                  <a:tcPr marL="65607" marR="65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71805" algn="dec"/>
                        </a:tabLst>
                      </a:pPr>
                      <a:r>
                        <a:rPr lang="en-NZ" sz="1000">
                          <a:latin typeface="Arial"/>
                          <a:ea typeface="Times New Roman"/>
                        </a:rPr>
                        <a:t>2.4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65607" marR="65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81635" algn="dec"/>
                        </a:tabLst>
                      </a:pPr>
                      <a:r>
                        <a:rPr lang="en-NZ" sz="1000" dirty="0">
                          <a:latin typeface="Arial"/>
                          <a:ea typeface="Times New Roman"/>
                        </a:rPr>
                        <a:t>3.1</a:t>
                      </a:r>
                      <a:endParaRPr lang="en-NZ" sz="1000" dirty="0">
                        <a:latin typeface="Times New Roman"/>
                        <a:ea typeface="Times New Roman"/>
                      </a:endParaRPr>
                    </a:p>
                  </a:txBody>
                  <a:tcPr marL="65607" marR="65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81635" algn="dec"/>
                        </a:tabLst>
                      </a:pPr>
                      <a:r>
                        <a:rPr lang="en-NZ" sz="1000">
                          <a:latin typeface="Arial"/>
                          <a:ea typeface="Times New Roman"/>
                        </a:rPr>
                        <a:t>2.8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65607" marR="65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06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000">
                          <a:latin typeface="Arial"/>
                          <a:ea typeface="Times New Roman"/>
                          <a:cs typeface="Times New Roman"/>
                        </a:rPr>
                        <a:t>RGNDI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65607" marR="65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91465" algn="dec"/>
                        </a:tabLst>
                      </a:pPr>
                      <a:endParaRPr lang="en-NZ" sz="1000" dirty="0">
                        <a:latin typeface="Times New Roman"/>
                        <a:ea typeface="Times New Roman"/>
                      </a:endParaRPr>
                    </a:p>
                  </a:txBody>
                  <a:tcPr marL="65607" marR="65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81635" algn="dec"/>
                        </a:tabLst>
                      </a:pPr>
                      <a:r>
                        <a:rPr lang="en-NZ" sz="1000" dirty="0">
                          <a:latin typeface="Arial"/>
                          <a:ea typeface="Times New Roman"/>
                        </a:rPr>
                        <a:t>3.6</a:t>
                      </a:r>
                      <a:endParaRPr lang="en-NZ" sz="1000" dirty="0">
                        <a:latin typeface="Times New Roman"/>
                        <a:ea typeface="Times New Roman"/>
                      </a:endParaRPr>
                    </a:p>
                  </a:txBody>
                  <a:tcPr marL="65607" marR="65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71805" algn="dec"/>
                        </a:tabLst>
                      </a:pPr>
                      <a:r>
                        <a:rPr lang="en-NZ" sz="1000">
                          <a:latin typeface="Arial"/>
                          <a:ea typeface="Times New Roman"/>
                        </a:rPr>
                        <a:t>3.3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65607" marR="65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81635" algn="dec"/>
                        </a:tabLst>
                      </a:pPr>
                      <a:r>
                        <a:rPr lang="en-NZ" sz="1000" dirty="0">
                          <a:latin typeface="Arial"/>
                          <a:ea typeface="Times New Roman"/>
                        </a:rPr>
                        <a:t>5.1</a:t>
                      </a:r>
                      <a:endParaRPr lang="en-NZ" sz="1000" dirty="0">
                        <a:latin typeface="Times New Roman"/>
                        <a:ea typeface="Times New Roman"/>
                      </a:endParaRPr>
                    </a:p>
                  </a:txBody>
                  <a:tcPr marL="65607" marR="65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81635" algn="dec"/>
                        </a:tabLst>
                      </a:pPr>
                      <a:r>
                        <a:rPr lang="en-NZ" sz="1000">
                          <a:latin typeface="Arial"/>
                          <a:ea typeface="Times New Roman"/>
                        </a:rPr>
                        <a:t>4.4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65607" marR="65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54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NZ" sz="1000" dirty="0">
                        <a:latin typeface="Arial"/>
                        <a:ea typeface="Times New Roman"/>
                      </a:endParaRPr>
                    </a:p>
                  </a:txBody>
                  <a:tcPr marL="65607" marR="65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66065" algn="dec"/>
                        </a:tabLst>
                      </a:pPr>
                      <a:endParaRPr lang="en-NZ" sz="1000" dirty="0">
                        <a:latin typeface="Arial"/>
                        <a:ea typeface="Times New Roman"/>
                      </a:endParaRPr>
                    </a:p>
                  </a:txBody>
                  <a:tcPr marL="65607" marR="65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91465" algn="dec"/>
                        </a:tabLst>
                      </a:pPr>
                      <a:endParaRPr lang="en-NZ" sz="1000">
                        <a:latin typeface="Arial"/>
                        <a:ea typeface="Times New Roman"/>
                      </a:endParaRPr>
                    </a:p>
                  </a:txBody>
                  <a:tcPr marL="65607" marR="65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NZ"/>
                    </a:p>
                  </a:txBody>
                  <a:tcPr marL="65607" marR="65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NZ"/>
                    </a:p>
                  </a:txBody>
                  <a:tcPr marL="65607" marR="65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NZ"/>
                    </a:p>
                  </a:txBody>
                  <a:tcPr marL="65607" marR="65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54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NZ" sz="1000" dirty="0">
                        <a:latin typeface="Arial"/>
                        <a:ea typeface="Times New Roman"/>
                      </a:endParaRPr>
                    </a:p>
                  </a:txBody>
                  <a:tcPr marL="65607" marR="65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66065" algn="dec"/>
                        </a:tabLst>
                      </a:pPr>
                      <a:r>
                        <a:rPr lang="en-NZ" sz="1000">
                          <a:latin typeface="Arial"/>
                          <a:ea typeface="Times New Roman"/>
                        </a:rPr>
                        <a:t>MT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65607" marR="65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-4389755" algn="dec"/>
                        </a:tabLst>
                      </a:pPr>
                      <a:r>
                        <a:rPr lang="en-NZ" sz="1000">
                          <a:latin typeface="Arial"/>
                          <a:ea typeface="Times New Roman"/>
                        </a:rPr>
                        <a:t>       MT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65607" marR="65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-5109845" algn="dec"/>
                        </a:tabLst>
                      </a:pPr>
                      <a:r>
                        <a:rPr lang="en-NZ" sz="1000">
                          <a:latin typeface="Arial"/>
                          <a:ea typeface="Times New Roman"/>
                        </a:rPr>
                        <a:t>     MT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65607" marR="65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-4389755" algn="dec"/>
                        </a:tabLst>
                      </a:pPr>
                      <a:r>
                        <a:rPr lang="en-NZ" sz="1000">
                          <a:latin typeface="Arial"/>
                          <a:ea typeface="Times New Roman"/>
                        </a:rPr>
                        <a:t>       MT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65607" marR="65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-5109845" algn="dec"/>
                        </a:tabLst>
                      </a:pPr>
                      <a:r>
                        <a:rPr lang="en-NZ" sz="1000">
                          <a:latin typeface="Arial"/>
                          <a:ea typeface="Times New Roman"/>
                        </a:rPr>
                        <a:t>     MT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65607" marR="65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06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000" dirty="0">
                          <a:latin typeface="Arial"/>
                          <a:ea typeface="Times New Roman"/>
                          <a:cs typeface="Times New Roman"/>
                        </a:rPr>
                        <a:t>CO</a:t>
                      </a:r>
                      <a:r>
                        <a:rPr lang="en-NZ" sz="1000" baseline="-25000" dirty="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NZ" sz="1000" dirty="0">
                          <a:latin typeface="Arial"/>
                          <a:ea typeface="Times New Roman"/>
                          <a:cs typeface="Times New Roman"/>
                        </a:rPr>
                        <a:t>e 1990 (GWP)</a:t>
                      </a:r>
                      <a:endParaRPr lang="en-NZ" sz="1000" dirty="0">
                        <a:latin typeface="Times New Roman"/>
                        <a:ea typeface="Times New Roman"/>
                      </a:endParaRPr>
                    </a:p>
                  </a:txBody>
                  <a:tcPr marL="65607" marR="65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NZ" sz="1000">
                        <a:latin typeface="Times New Roman"/>
                      </a:endParaRPr>
                    </a:p>
                  </a:txBody>
                  <a:tcPr marL="65607" marR="65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81635" algn="dec"/>
                        </a:tabLst>
                      </a:pPr>
                      <a:r>
                        <a:rPr lang="en-NZ" sz="1000">
                          <a:latin typeface="Arial"/>
                          <a:ea typeface="Times New Roman"/>
                        </a:rPr>
                        <a:t>65.3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65607" marR="65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NZ"/>
                    </a:p>
                  </a:txBody>
                  <a:tcPr marL="65607" marR="65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81635" algn="dec"/>
                        </a:tabLst>
                      </a:pPr>
                      <a:r>
                        <a:rPr lang="en-NZ" sz="1000">
                          <a:latin typeface="Arial"/>
                          <a:ea typeface="Times New Roman"/>
                        </a:rPr>
                        <a:t>65.3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65607" marR="65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NZ"/>
                    </a:p>
                  </a:txBody>
                  <a:tcPr marL="65607" marR="65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54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000" dirty="0">
                          <a:latin typeface="Arial"/>
                          <a:ea typeface="Times New Roman"/>
                          <a:cs typeface="Times New Roman"/>
                        </a:rPr>
                        <a:t>CO</a:t>
                      </a:r>
                      <a:r>
                        <a:rPr lang="en-NZ" sz="1000" baseline="-25000" dirty="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NZ" sz="1000" dirty="0">
                          <a:latin typeface="Arial"/>
                          <a:ea typeface="Times New Roman"/>
                          <a:cs typeface="Times New Roman"/>
                        </a:rPr>
                        <a:t>e 1990 (GTP)</a:t>
                      </a:r>
                      <a:endParaRPr lang="en-NZ" sz="1000" dirty="0">
                        <a:latin typeface="Times New Roman"/>
                        <a:ea typeface="Times New Roman"/>
                      </a:endParaRPr>
                    </a:p>
                  </a:txBody>
                  <a:tcPr marL="65607" marR="65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NZ" sz="1000">
                        <a:latin typeface="Times New Roman"/>
                      </a:endParaRPr>
                    </a:p>
                  </a:txBody>
                  <a:tcPr marL="65607" marR="65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NZ" sz="1000">
                        <a:latin typeface="Times New Roman"/>
                      </a:endParaRPr>
                    </a:p>
                  </a:txBody>
                  <a:tcPr marL="65607" marR="65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13690" algn="dec"/>
                        </a:tabLst>
                      </a:pPr>
                      <a:r>
                        <a:rPr lang="en-NZ" sz="1000">
                          <a:latin typeface="Arial"/>
                          <a:ea typeface="Times New Roman"/>
                        </a:rPr>
                        <a:t>46.7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65607" marR="65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NZ"/>
                    </a:p>
                  </a:txBody>
                  <a:tcPr marL="65607" marR="65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13690" algn="dec"/>
                        </a:tabLst>
                      </a:pPr>
                      <a:r>
                        <a:rPr lang="en-NZ" sz="1000">
                          <a:latin typeface="Arial"/>
                          <a:ea typeface="Times New Roman"/>
                        </a:rPr>
                        <a:t>46.7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65607" marR="65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54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000" dirty="0">
                          <a:latin typeface="Arial"/>
                          <a:ea typeface="Times New Roman"/>
                          <a:cs typeface="Times New Roman"/>
                        </a:rPr>
                        <a:t>AAU (GWP)</a:t>
                      </a:r>
                      <a:endParaRPr lang="en-NZ" sz="1000" dirty="0">
                        <a:latin typeface="Times New Roman"/>
                        <a:ea typeface="Times New Roman"/>
                      </a:endParaRPr>
                    </a:p>
                  </a:txBody>
                  <a:tcPr marL="65607" marR="65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NZ" sz="1000">
                        <a:latin typeface="Times New Roman"/>
                      </a:endParaRPr>
                    </a:p>
                  </a:txBody>
                  <a:tcPr marL="65607" marR="65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81635" algn="dec"/>
                        </a:tabLst>
                      </a:pPr>
                      <a:r>
                        <a:rPr lang="en-NZ" sz="1000">
                          <a:latin typeface="Arial"/>
                          <a:ea typeface="Times New Roman"/>
                        </a:rPr>
                        <a:t>32.7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65607" marR="65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NZ"/>
                    </a:p>
                  </a:txBody>
                  <a:tcPr marL="65607" marR="65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81635" algn="dec"/>
                        </a:tabLst>
                      </a:pPr>
                      <a:r>
                        <a:rPr lang="en-NZ" sz="1000">
                          <a:latin typeface="Arial"/>
                          <a:ea typeface="Times New Roman"/>
                        </a:rPr>
                        <a:t>32.7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65607" marR="65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NZ"/>
                    </a:p>
                  </a:txBody>
                  <a:tcPr marL="65607" marR="65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54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000" dirty="0">
                          <a:latin typeface="Arial"/>
                          <a:ea typeface="Times New Roman"/>
                          <a:cs typeface="Times New Roman"/>
                        </a:rPr>
                        <a:t>AAU (GTP</a:t>
                      </a:r>
                      <a:r>
                        <a:rPr lang="en-NZ" sz="1000" dirty="0" smtClean="0"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NZ" sz="1000" dirty="0">
                        <a:latin typeface="Times New Roman"/>
                        <a:ea typeface="Times New Roman"/>
                      </a:endParaRPr>
                    </a:p>
                  </a:txBody>
                  <a:tcPr marL="65607" marR="65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NZ" sz="1000">
                        <a:latin typeface="Times New Roman"/>
                      </a:endParaRPr>
                    </a:p>
                  </a:txBody>
                  <a:tcPr marL="65607" marR="65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NZ" sz="1000">
                        <a:latin typeface="Times New Roman"/>
                      </a:endParaRPr>
                    </a:p>
                  </a:txBody>
                  <a:tcPr marL="65607" marR="65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13690" algn="dec"/>
                        </a:tabLst>
                      </a:pPr>
                      <a:r>
                        <a:rPr lang="en-NZ" sz="1000">
                          <a:latin typeface="Arial"/>
                          <a:ea typeface="Times New Roman"/>
                        </a:rPr>
                        <a:t>23.4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65607" marR="65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NZ"/>
                    </a:p>
                  </a:txBody>
                  <a:tcPr marL="65607" marR="65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13690" algn="dec"/>
                        </a:tabLst>
                      </a:pPr>
                      <a:r>
                        <a:rPr lang="en-NZ" sz="1000" dirty="0">
                          <a:latin typeface="Arial"/>
                          <a:ea typeface="Times New Roman"/>
                        </a:rPr>
                        <a:t>23.4</a:t>
                      </a:r>
                      <a:endParaRPr lang="en-NZ" sz="1000" dirty="0">
                        <a:latin typeface="Times New Roman"/>
                        <a:ea typeface="Times New Roman"/>
                      </a:endParaRPr>
                    </a:p>
                  </a:txBody>
                  <a:tcPr marL="65607" marR="65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54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000">
                          <a:latin typeface="Arial"/>
                          <a:ea typeface="Times New Roman"/>
                          <a:cs typeface="Times New Roman"/>
                        </a:rPr>
                        <a:t>CO</a:t>
                      </a:r>
                      <a:r>
                        <a:rPr lang="en-NZ" sz="1000" baseline="-2500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NZ" sz="1000">
                          <a:latin typeface="Arial"/>
                          <a:ea typeface="Times New Roman"/>
                          <a:cs typeface="Times New Roman"/>
                        </a:rPr>
                        <a:t>e 2050 (GWP)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65607" marR="65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81635" algn="dec"/>
                        </a:tabLst>
                      </a:pPr>
                      <a:r>
                        <a:rPr lang="en-NZ" sz="1000" dirty="0">
                          <a:latin typeface="Arial"/>
                          <a:ea typeface="Times New Roman"/>
                          <a:cs typeface="Times New Roman"/>
                        </a:rPr>
                        <a:t>147.9</a:t>
                      </a:r>
                      <a:endParaRPr lang="en-NZ" sz="1000" dirty="0">
                        <a:latin typeface="Times New Roman"/>
                        <a:ea typeface="Times New Roman"/>
                      </a:endParaRPr>
                    </a:p>
                  </a:txBody>
                  <a:tcPr marL="65607" marR="65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91465" algn="dec"/>
                        </a:tabLst>
                      </a:pPr>
                      <a:r>
                        <a:rPr lang="en-NZ" sz="1000">
                          <a:latin typeface="Arial"/>
                          <a:ea typeface="Times New Roman"/>
                        </a:rPr>
                        <a:t>173.9 (17.6%)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65607" marR="65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NZ"/>
                    </a:p>
                  </a:txBody>
                  <a:tcPr marL="65607" marR="65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91465" algn="dec"/>
                        </a:tabLst>
                      </a:pPr>
                      <a:r>
                        <a:rPr lang="en-NZ" sz="1000">
                          <a:latin typeface="Arial"/>
                          <a:ea typeface="Times New Roman"/>
                        </a:rPr>
                        <a:t>152.3 (3.0%)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65607" marR="65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NZ"/>
                    </a:p>
                  </a:txBody>
                  <a:tcPr marL="65607" marR="65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54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000" dirty="0">
                          <a:latin typeface="Arial"/>
                          <a:ea typeface="Times New Roman"/>
                          <a:cs typeface="Times New Roman"/>
                        </a:rPr>
                        <a:t>CO</a:t>
                      </a:r>
                      <a:r>
                        <a:rPr lang="en-NZ" sz="1000" baseline="-25000" dirty="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NZ" sz="1000" dirty="0">
                          <a:latin typeface="Arial"/>
                          <a:ea typeface="Times New Roman"/>
                          <a:cs typeface="Times New Roman"/>
                        </a:rPr>
                        <a:t>e 2050 (GTP</a:t>
                      </a:r>
                      <a:r>
                        <a:rPr lang="en-NZ" sz="1000" dirty="0" smtClean="0"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NZ" sz="1000" dirty="0">
                        <a:latin typeface="Times New Roman"/>
                        <a:ea typeface="Times New Roman"/>
                      </a:endParaRPr>
                    </a:p>
                  </a:txBody>
                  <a:tcPr marL="65607" marR="65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81635" algn="dec"/>
                        </a:tabLst>
                      </a:pPr>
                      <a:r>
                        <a:rPr lang="en-NZ" sz="1000" dirty="0">
                          <a:latin typeface="Arial"/>
                          <a:ea typeface="Times New Roman"/>
                          <a:cs typeface="Times New Roman"/>
                        </a:rPr>
                        <a:t>108.9</a:t>
                      </a:r>
                      <a:endParaRPr lang="en-NZ" sz="1000" dirty="0">
                        <a:latin typeface="Times New Roman"/>
                        <a:ea typeface="Times New Roman"/>
                      </a:endParaRPr>
                    </a:p>
                  </a:txBody>
                  <a:tcPr marL="65607" marR="65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NZ" sz="1000">
                        <a:latin typeface="Times New Roman"/>
                      </a:endParaRPr>
                    </a:p>
                  </a:txBody>
                  <a:tcPr marL="65607" marR="65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13690" algn="dec"/>
                        </a:tabLst>
                      </a:pPr>
                      <a:r>
                        <a:rPr lang="en-NZ" sz="1000">
                          <a:latin typeface="Arial"/>
                          <a:ea typeface="Times New Roman"/>
                        </a:rPr>
                        <a:t>115.6 (6.1%)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65607" marR="65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NZ"/>
                    </a:p>
                  </a:txBody>
                  <a:tcPr marL="65607" marR="65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13690" algn="dec"/>
                        </a:tabLst>
                      </a:pPr>
                      <a:r>
                        <a:rPr lang="en-NZ" sz="1000">
                          <a:latin typeface="Arial"/>
                          <a:ea typeface="Times New Roman"/>
                        </a:rPr>
                        <a:t>109.5 (0.5%)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65607" marR="65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06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000">
                          <a:latin typeface="Arial"/>
                          <a:ea typeface="Times New Roman"/>
                          <a:cs typeface="Times New Roman"/>
                        </a:rPr>
                        <a:t>Net deficit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65607" marR="65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NZ" sz="1000" dirty="0">
                        <a:latin typeface="Times New Roman"/>
                      </a:endParaRPr>
                    </a:p>
                  </a:txBody>
                  <a:tcPr marL="65607" marR="65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91465" algn="dec"/>
                        </a:tabLst>
                      </a:pPr>
                      <a:r>
                        <a:rPr lang="en-NZ" sz="1000">
                          <a:latin typeface="Arial"/>
                          <a:ea typeface="Times New Roman"/>
                        </a:rPr>
                        <a:t>141.2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65607" marR="65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13690" algn="dec"/>
                        </a:tabLst>
                      </a:pPr>
                      <a:r>
                        <a:rPr lang="en-NZ" sz="1000">
                          <a:latin typeface="Arial"/>
                          <a:ea typeface="Times New Roman"/>
                        </a:rPr>
                        <a:t>92.2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65607" marR="65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91465" algn="dec"/>
                        </a:tabLst>
                      </a:pPr>
                      <a:r>
                        <a:rPr lang="en-NZ" sz="1000">
                          <a:latin typeface="Arial"/>
                          <a:ea typeface="Times New Roman"/>
                        </a:rPr>
                        <a:t>119.6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65607" marR="65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13690" algn="dec"/>
                        </a:tabLst>
                      </a:pPr>
                      <a:r>
                        <a:rPr lang="en-NZ" sz="1000">
                          <a:latin typeface="Arial"/>
                          <a:ea typeface="Times New Roman"/>
                        </a:rPr>
                        <a:t>86.1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65607" marR="65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06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NZ" sz="1000" dirty="0" smtClean="0">
                          <a:latin typeface="Arial"/>
                          <a:ea typeface="Times New Roman"/>
                          <a:cs typeface="Times New Roman"/>
                        </a:rPr>
                        <a:t>as </a:t>
                      </a:r>
                      <a:r>
                        <a:rPr lang="en-NZ" sz="1000" dirty="0">
                          <a:latin typeface="Arial"/>
                          <a:ea typeface="Times New Roman"/>
                          <a:cs typeface="Times New Roman"/>
                        </a:rPr>
                        <a:t>% of </a:t>
                      </a:r>
                      <a:r>
                        <a:rPr lang="en-NZ" sz="1000" dirty="0" smtClean="0">
                          <a:latin typeface="Arial"/>
                          <a:ea typeface="Times New Roman"/>
                          <a:cs typeface="Times New Roman"/>
                        </a:rPr>
                        <a:t>BAU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en-NZ" sz="1000" dirty="0">
                        <a:latin typeface="Times New Roman"/>
                        <a:ea typeface="Times New Roman"/>
                      </a:endParaRPr>
                    </a:p>
                  </a:txBody>
                  <a:tcPr marL="65607" marR="65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NZ" sz="1000" dirty="0">
                        <a:latin typeface="Times New Roman"/>
                      </a:endParaRPr>
                    </a:p>
                  </a:txBody>
                  <a:tcPr marL="65607" marR="65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91465" algn="dec"/>
                        </a:tabLst>
                      </a:pPr>
                      <a:r>
                        <a:rPr lang="en-NZ" sz="1000">
                          <a:latin typeface="Arial"/>
                          <a:ea typeface="Times New Roman"/>
                        </a:rPr>
                        <a:t>95.5%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65607" marR="65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13690" algn="dec"/>
                        </a:tabLst>
                      </a:pPr>
                      <a:r>
                        <a:rPr lang="en-NZ" sz="1000">
                          <a:latin typeface="Arial"/>
                          <a:ea typeface="Times New Roman"/>
                        </a:rPr>
                        <a:t>84.7%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65607" marR="65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91465" algn="dec"/>
                        </a:tabLst>
                      </a:pPr>
                      <a:r>
                        <a:rPr lang="en-NZ" sz="1000">
                          <a:latin typeface="Arial"/>
                          <a:ea typeface="Times New Roman"/>
                        </a:rPr>
                        <a:t>80.9%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65607" marR="65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13690" algn="dec"/>
                        </a:tabLst>
                      </a:pPr>
                      <a:r>
                        <a:rPr lang="en-NZ" sz="1000">
                          <a:latin typeface="Arial"/>
                          <a:ea typeface="Times New Roman"/>
                        </a:rPr>
                        <a:t>79.1%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65607" marR="65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54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000">
                          <a:latin typeface="Arial"/>
                          <a:ea typeface="Times New Roman"/>
                          <a:cs typeface="Times New Roman"/>
                        </a:rPr>
                        <a:t>CH</a:t>
                      </a:r>
                      <a:r>
                        <a:rPr lang="en-NZ" sz="1000" baseline="-25000">
                          <a:latin typeface="Arial"/>
                          <a:ea typeface="Times New Roman"/>
                          <a:cs typeface="Times New Roman"/>
                        </a:rPr>
                        <a:t>4 </a:t>
                      </a:r>
                      <a:r>
                        <a:rPr lang="en-NZ" sz="1000">
                          <a:latin typeface="Arial"/>
                          <a:ea typeface="Times New Roman"/>
                          <a:cs typeface="Times New Roman"/>
                        </a:rPr>
                        <a:t>&amp; N</a:t>
                      </a:r>
                      <a:r>
                        <a:rPr lang="en-NZ" sz="1000" baseline="-2500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NZ" sz="1000">
                          <a:latin typeface="Arial"/>
                          <a:ea typeface="Times New Roman"/>
                          <a:cs typeface="Times New Roman"/>
                        </a:rPr>
                        <a:t>O (GWP)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65607" marR="65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81635" algn="dec"/>
                        </a:tabLst>
                      </a:pPr>
                      <a:r>
                        <a:rPr lang="en-NZ" sz="1000" dirty="0">
                          <a:latin typeface="Arial"/>
                          <a:ea typeface="Times New Roman"/>
                          <a:cs typeface="Times New Roman"/>
                        </a:rPr>
                        <a:t>79.0</a:t>
                      </a:r>
                      <a:endParaRPr lang="en-NZ" sz="1000" dirty="0">
                        <a:latin typeface="Times New Roman"/>
                        <a:ea typeface="Times New Roman"/>
                      </a:endParaRPr>
                    </a:p>
                  </a:txBody>
                  <a:tcPr marL="65607" marR="65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91465" algn="dec"/>
                        </a:tabLst>
                      </a:pPr>
                      <a:r>
                        <a:rPr lang="en-NZ" sz="1000">
                          <a:latin typeface="Arial"/>
                          <a:ea typeface="Times New Roman"/>
                        </a:rPr>
                        <a:t>114.7 (45.2%)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65607" marR="65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NZ"/>
                    </a:p>
                  </a:txBody>
                  <a:tcPr marL="65607" marR="65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91465" algn="dec"/>
                        </a:tabLst>
                      </a:pPr>
                      <a:r>
                        <a:rPr lang="en-NZ" sz="1000">
                          <a:latin typeface="Arial"/>
                          <a:ea typeface="Times New Roman"/>
                        </a:rPr>
                        <a:t>92.5 (17.2%)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65607" marR="65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NZ"/>
                    </a:p>
                  </a:txBody>
                  <a:tcPr marL="65607" marR="65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54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NZ" sz="1000" dirty="0">
                          <a:latin typeface="Arial"/>
                          <a:ea typeface="Times New Roman"/>
                          <a:cs typeface="Times New Roman"/>
                        </a:rPr>
                        <a:t>CH</a:t>
                      </a:r>
                      <a:r>
                        <a:rPr lang="en-NZ" sz="1000" baseline="-25000" dirty="0">
                          <a:latin typeface="Arial"/>
                          <a:ea typeface="Times New Roman"/>
                          <a:cs typeface="Times New Roman"/>
                        </a:rPr>
                        <a:t>4 </a:t>
                      </a:r>
                      <a:r>
                        <a:rPr lang="en-NZ" sz="1000" dirty="0">
                          <a:latin typeface="Arial"/>
                          <a:ea typeface="Times New Roman"/>
                          <a:cs typeface="Times New Roman"/>
                        </a:rPr>
                        <a:t>&amp; N</a:t>
                      </a:r>
                      <a:r>
                        <a:rPr lang="en-NZ" sz="1000" baseline="-25000" dirty="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NZ" sz="1000" dirty="0">
                          <a:latin typeface="Arial"/>
                          <a:ea typeface="Times New Roman"/>
                          <a:cs typeface="Times New Roman"/>
                        </a:rPr>
                        <a:t>O (GTP)</a:t>
                      </a:r>
                      <a:endParaRPr lang="en-NZ" sz="1000" dirty="0">
                        <a:latin typeface="Times New Roman"/>
                        <a:ea typeface="Times New Roman"/>
                      </a:endParaRPr>
                    </a:p>
                  </a:txBody>
                  <a:tcPr marL="65607" marR="65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81635" algn="dec"/>
                        </a:tabLst>
                      </a:pPr>
                      <a:r>
                        <a:rPr lang="en-NZ" sz="1000" dirty="0">
                          <a:latin typeface="Arial"/>
                          <a:ea typeface="Times New Roman"/>
                          <a:cs typeface="Times New Roman"/>
                        </a:rPr>
                        <a:t>40.0</a:t>
                      </a:r>
                      <a:endParaRPr lang="en-NZ" sz="1000" dirty="0">
                        <a:latin typeface="Times New Roman"/>
                        <a:ea typeface="Times New Roman"/>
                      </a:endParaRPr>
                    </a:p>
                  </a:txBody>
                  <a:tcPr marL="65607" marR="65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NZ" sz="1000">
                        <a:latin typeface="Times New Roman"/>
                      </a:endParaRPr>
                    </a:p>
                  </a:txBody>
                  <a:tcPr marL="65607" marR="65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13690" algn="dec"/>
                        </a:tabLst>
                      </a:pPr>
                      <a:r>
                        <a:rPr lang="en-NZ" sz="1000">
                          <a:latin typeface="Arial"/>
                          <a:ea typeface="Times New Roman"/>
                        </a:rPr>
                        <a:t>57.2 (43.1%)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65607" marR="65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NZ"/>
                    </a:p>
                  </a:txBody>
                  <a:tcPr marL="65607" marR="65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13690" algn="dec"/>
                        </a:tabLst>
                      </a:pPr>
                      <a:r>
                        <a:rPr lang="en-NZ" sz="1000" dirty="0">
                          <a:latin typeface="Arial"/>
                          <a:ea typeface="Times New Roman"/>
                        </a:rPr>
                        <a:t>50.7 (26.7%)</a:t>
                      </a:r>
                      <a:endParaRPr lang="en-NZ" sz="1000" dirty="0">
                        <a:latin typeface="Times New Roman"/>
                        <a:ea typeface="Times New Roman"/>
                      </a:endParaRPr>
                    </a:p>
                  </a:txBody>
                  <a:tcPr marL="65607" marR="65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732240" y="1052736"/>
            <a:ext cx="2304256" cy="1923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>
              <a:buFont typeface="Arial" pitchFamily="34" charset="0"/>
              <a:buChar char="•"/>
            </a:pPr>
            <a:r>
              <a:rPr lang="en-NZ" sz="1400" dirty="0" smtClean="0"/>
              <a:t>Welfare gains (RGNDI) 40% and 30% higher respectively – equal contributions from the new technology and the lower carbon price. 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en-NZ" sz="1400" dirty="0" smtClean="0"/>
              <a:t>Somewhat smaller under GTP v GWP.</a:t>
            </a:r>
          </a:p>
        </p:txBody>
      </p:sp>
      <p:sp>
        <p:nvSpPr>
          <p:cNvPr id="6" name="Rectangle 5"/>
          <p:cNvSpPr/>
          <p:nvPr/>
        </p:nvSpPr>
        <p:spPr>
          <a:xfrm>
            <a:off x="6732240" y="3356992"/>
            <a:ext cx="223224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>
              <a:buFont typeface="Arial" pitchFamily="34" charset="0"/>
              <a:buChar char="•"/>
            </a:pPr>
            <a:r>
              <a:rPr lang="en-NZ" sz="1400" dirty="0" smtClean="0">
                <a:solidFill>
                  <a:srgbClr val="C00000"/>
                </a:solidFill>
              </a:rPr>
              <a:t>Ignoring new abatement technologies under high carbon prices, even if those technologies are not cost-free, could significantly overstate the welfare cost of mitigating emissions. </a:t>
            </a:r>
            <a:endParaRPr lang="en-NZ" sz="1400" b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NZ" kern="0" dirty="0" smtClean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836712"/>
            <a:ext cx="6530158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3730" name="Object 3"/>
          <p:cNvGraphicFramePr>
            <a:graphicFrameLocks noChangeAspect="1"/>
          </p:cNvGraphicFramePr>
          <p:nvPr/>
        </p:nvGraphicFramePr>
        <p:xfrm>
          <a:off x="8001000" y="6357938"/>
          <a:ext cx="1143000" cy="500062"/>
        </p:xfrm>
        <a:graphic>
          <a:graphicData uri="http://schemas.openxmlformats.org/presentationml/2006/ole">
            <p:oleObj spid="_x0000_s73730" name="Document" r:id="rId4" imgW="2601000" imgH="1137600" progId="Word.Document.8">
              <p:embed/>
            </p:oleObj>
          </a:graphicData>
        </a:graphic>
      </p:graphicFrame>
      <p:sp>
        <p:nvSpPr>
          <p:cNvPr id="9" name="Rectangle 8"/>
          <p:cNvSpPr/>
          <p:nvPr/>
        </p:nvSpPr>
        <p:spPr>
          <a:xfrm>
            <a:off x="3563888" y="188640"/>
            <a:ext cx="20162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3200" b="1" kern="0" dirty="0" smtClean="0">
                <a:solidFill>
                  <a:schemeClr val="accent2"/>
                </a:solidFill>
                <a:latin typeface="Times New Roman"/>
                <a:ea typeface="+mj-ea"/>
                <a:cs typeface="+mj-cs"/>
              </a:rPr>
              <a:t>Summary</a:t>
            </a:r>
            <a:endParaRPr lang="en-NZ" dirty="0">
              <a:solidFill>
                <a:schemeClr val="accent2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263680" y="404664"/>
            <a:ext cx="288032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>
              <a:buFont typeface="Arial" pitchFamily="34" charset="0"/>
              <a:buChar char="•"/>
            </a:pPr>
            <a:r>
              <a:rPr lang="en-NZ" sz="1600" dirty="0" smtClean="0"/>
              <a:t>For </a:t>
            </a:r>
            <a:r>
              <a:rPr lang="en-NZ" sz="1600" dirty="0" smtClean="0"/>
              <a:t>most scenarios </a:t>
            </a:r>
            <a:r>
              <a:rPr lang="en-NZ" sz="1600" dirty="0" smtClean="0"/>
              <a:t>the difference in horizon years and carbon prices completely dominates the difference between GHG exchange metrics.  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en-NZ" sz="1600" dirty="0" smtClean="0"/>
              <a:t>GTP metric generally mutes the economic effect on NZ in both directions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en-NZ" sz="1600" dirty="0" smtClean="0"/>
              <a:t>Overall though, whether or not other countries impose an explicit price on agricultural non-CO</a:t>
            </a:r>
            <a:r>
              <a:rPr lang="en-NZ" sz="1600" baseline="-25000" dirty="0" smtClean="0"/>
              <a:t>2</a:t>
            </a:r>
            <a:r>
              <a:rPr lang="en-NZ" sz="1600" dirty="0" smtClean="0"/>
              <a:t> emissions has a bigger effect on NZ’s economic welfare than the choice of GHG exchange metrics, especially under higher GHG prices. </a:t>
            </a:r>
            <a:endParaRPr lang="en-NZ" sz="1600" dirty="0"/>
          </a:p>
        </p:txBody>
      </p:sp>
      <p:sp>
        <p:nvSpPr>
          <p:cNvPr id="13" name="Rectangle 12"/>
          <p:cNvSpPr/>
          <p:nvPr/>
        </p:nvSpPr>
        <p:spPr>
          <a:xfrm>
            <a:off x="323528" y="5445224"/>
            <a:ext cx="80648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>
              <a:buFont typeface="Arial" pitchFamily="34" charset="0"/>
              <a:buChar char="•"/>
            </a:pPr>
            <a:r>
              <a:rPr lang="en-NZ" sz="1600" dirty="0" smtClean="0"/>
              <a:t>Only if agricultural non-CO</a:t>
            </a:r>
            <a:r>
              <a:rPr lang="en-NZ" sz="1600" baseline="-25000" dirty="0" smtClean="0"/>
              <a:t>2</a:t>
            </a:r>
            <a:r>
              <a:rPr lang="en-NZ" sz="1600" dirty="0" smtClean="0"/>
              <a:t> emissions are totally excluded is the effect of GHG prices comparable to the effect of the choice of GHG exchange metrics</a:t>
            </a:r>
            <a:br>
              <a:rPr lang="en-NZ" sz="1600" dirty="0" smtClean="0"/>
            </a:br>
            <a:r>
              <a:rPr lang="en-NZ" sz="1600" dirty="0" smtClean="0"/>
              <a:t> - sort of trivial.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en-NZ" sz="1600" dirty="0" smtClean="0"/>
              <a:t>However, the conversion factors do affect the global price on CO</a:t>
            </a:r>
            <a:r>
              <a:rPr lang="en-NZ" sz="1600" baseline="-25000" dirty="0" smtClean="0"/>
              <a:t>2</a:t>
            </a:r>
            <a:r>
              <a:rPr lang="en-NZ" sz="1600" dirty="0" smtClean="0"/>
              <a:t>. </a:t>
            </a:r>
            <a:endParaRPr lang="en-NZ" sz="1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  <p:bldP spid="1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116632"/>
            <a:ext cx="7704137" cy="685800"/>
          </a:xfrm>
        </p:spPr>
        <p:txBody>
          <a:bodyPr/>
          <a:lstStyle/>
          <a:p>
            <a:r>
              <a:rPr lang="en-AU" sz="3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ESSAM General Equilibrium Model (1)</a:t>
            </a:r>
            <a:endParaRPr lang="en-A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3492" name="Object 4"/>
          <p:cNvGraphicFramePr>
            <a:graphicFrameLocks noChangeAspect="1"/>
          </p:cNvGraphicFramePr>
          <p:nvPr/>
        </p:nvGraphicFramePr>
        <p:xfrm>
          <a:off x="8001000" y="6357938"/>
          <a:ext cx="1143000" cy="500062"/>
        </p:xfrm>
        <a:graphic>
          <a:graphicData uri="http://schemas.openxmlformats.org/presentationml/2006/ole">
            <p:oleObj spid="_x0000_s67586" name="Document" r:id="rId3" imgW="2601000" imgH="1137600" progId="Word.Document.8">
              <p:embed/>
            </p:oleObj>
          </a:graphicData>
        </a:graphic>
      </p:graphicFrame>
      <p:sp>
        <p:nvSpPr>
          <p:cNvPr id="63495" name="Rectangle 7"/>
          <p:cNvSpPr>
            <a:spLocks noChangeArrowheads="1"/>
          </p:cNvSpPr>
          <p:nvPr/>
        </p:nvSpPr>
        <p:spPr bwMode="auto">
          <a:xfrm>
            <a:off x="251520" y="692696"/>
            <a:ext cx="8352928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179388" indent="-179388"/>
            <a:r>
              <a:rPr lang="en-AU" sz="1600" b="1" dirty="0">
                <a:solidFill>
                  <a:srgbClr val="666633"/>
                </a:solidFill>
              </a:rPr>
              <a:t>Production Functions</a:t>
            </a:r>
            <a:r>
              <a:rPr lang="en-AU" sz="1600" b="1" dirty="0"/>
              <a:t> </a:t>
            </a:r>
            <a:endParaRPr lang="en-GB" sz="1600" dirty="0"/>
          </a:p>
          <a:p>
            <a:pPr marL="179388" indent="-179388">
              <a:buFontTx/>
              <a:buChar char="•"/>
            </a:pPr>
            <a:r>
              <a:rPr lang="en-AU" sz="1600" dirty="0"/>
              <a:t>2-level </a:t>
            </a:r>
            <a:r>
              <a:rPr lang="en-AU" sz="1600" dirty="0" err="1"/>
              <a:t>translog</a:t>
            </a:r>
            <a:r>
              <a:rPr lang="en-AU" sz="1600" dirty="0"/>
              <a:t> specification for factor demand:</a:t>
            </a:r>
          </a:p>
          <a:p>
            <a:pPr marL="179388" indent="-179388"/>
            <a:r>
              <a:rPr lang="en-NZ" sz="1600" dirty="0"/>
              <a:t>	[</a:t>
            </a:r>
            <a:r>
              <a:rPr lang="en-NZ" sz="1600" dirty="0" err="1"/>
              <a:t>Eg</a:t>
            </a:r>
            <a:r>
              <a:rPr lang="en-NZ" sz="1600" dirty="0"/>
              <a:t>: </a:t>
            </a:r>
            <a:r>
              <a:rPr lang="en-NZ" sz="1600" dirty="0" err="1"/>
              <a:t>Ln</a:t>
            </a:r>
            <a:r>
              <a:rPr lang="en-NZ" sz="1600" dirty="0"/>
              <a:t>(Y)  = a</a:t>
            </a:r>
            <a:r>
              <a:rPr lang="en-NZ" sz="1600" baseline="-25000" dirty="0"/>
              <a:t>0</a:t>
            </a:r>
            <a:r>
              <a:rPr lang="en-NZ" sz="1600" dirty="0"/>
              <a:t>e</a:t>
            </a:r>
            <a:r>
              <a:rPr lang="en-NZ" sz="1600" baseline="30000" dirty="0">
                <a:latin typeface="Symbol" pitchFamily="18" charset="2"/>
              </a:rPr>
              <a:t>l</a:t>
            </a:r>
            <a:r>
              <a:rPr lang="en-NZ" sz="1600" baseline="30000" dirty="0"/>
              <a:t>t</a:t>
            </a:r>
            <a:r>
              <a:rPr lang="en-NZ" sz="1600" dirty="0"/>
              <a:t> + a</a:t>
            </a:r>
            <a:r>
              <a:rPr lang="en-NZ" sz="1600" baseline="-25000" dirty="0"/>
              <a:t>1</a:t>
            </a:r>
            <a:r>
              <a:rPr lang="en-NZ" sz="1600" dirty="0"/>
              <a:t>Ln(X</a:t>
            </a:r>
            <a:r>
              <a:rPr lang="en-NZ" sz="1600" baseline="-25000" dirty="0"/>
              <a:t>1</a:t>
            </a:r>
            <a:r>
              <a:rPr lang="en-NZ" sz="1600" dirty="0"/>
              <a:t>) + a</a:t>
            </a:r>
            <a:r>
              <a:rPr lang="en-NZ" sz="1600" baseline="-25000" dirty="0"/>
              <a:t>2</a:t>
            </a:r>
            <a:r>
              <a:rPr lang="en-NZ" sz="1600" dirty="0"/>
              <a:t>Ln(X</a:t>
            </a:r>
            <a:r>
              <a:rPr lang="en-NZ" sz="1600" baseline="-25000" dirty="0"/>
              <a:t>2</a:t>
            </a:r>
            <a:r>
              <a:rPr lang="en-NZ" sz="1600" dirty="0"/>
              <a:t>)+a</a:t>
            </a:r>
            <a:r>
              <a:rPr lang="en-NZ" sz="1600" baseline="-25000" dirty="0"/>
              <a:t>3</a:t>
            </a:r>
            <a:r>
              <a:rPr lang="en-NZ" sz="1600" dirty="0"/>
              <a:t>Ln(X</a:t>
            </a:r>
            <a:r>
              <a:rPr lang="en-NZ" sz="1600" baseline="-25000" dirty="0"/>
              <a:t>1</a:t>
            </a:r>
            <a:r>
              <a:rPr lang="en-NZ" sz="1600" dirty="0"/>
              <a:t>)</a:t>
            </a:r>
            <a:r>
              <a:rPr lang="en-NZ" sz="1600" baseline="30000" dirty="0"/>
              <a:t>2</a:t>
            </a:r>
            <a:r>
              <a:rPr lang="en-NZ" sz="1600" dirty="0"/>
              <a:t> + a</a:t>
            </a:r>
            <a:r>
              <a:rPr lang="en-NZ" sz="1600" baseline="-25000" dirty="0"/>
              <a:t>4</a:t>
            </a:r>
            <a:r>
              <a:rPr lang="en-NZ" sz="1600" dirty="0"/>
              <a:t>Ln(X</a:t>
            </a:r>
            <a:r>
              <a:rPr lang="en-NZ" sz="1600" baseline="-25000" dirty="0"/>
              <a:t>2</a:t>
            </a:r>
            <a:r>
              <a:rPr lang="en-NZ" sz="1600" dirty="0"/>
              <a:t>)</a:t>
            </a:r>
            <a:r>
              <a:rPr lang="en-NZ" sz="1600" baseline="30000" dirty="0"/>
              <a:t>2</a:t>
            </a:r>
            <a:r>
              <a:rPr lang="en-NZ" sz="1600" dirty="0"/>
              <a:t>+a</a:t>
            </a:r>
            <a:r>
              <a:rPr lang="en-NZ" sz="1600" baseline="-25000" dirty="0"/>
              <a:t>5</a:t>
            </a:r>
            <a:r>
              <a:rPr lang="en-NZ" sz="1600" dirty="0"/>
              <a:t>Ln(X</a:t>
            </a:r>
            <a:r>
              <a:rPr lang="en-NZ" sz="1600" baseline="-25000" dirty="0"/>
              <a:t>1</a:t>
            </a:r>
            <a:r>
              <a:rPr lang="en-NZ" sz="1600" dirty="0"/>
              <a:t>)</a:t>
            </a:r>
            <a:r>
              <a:rPr lang="en-NZ" sz="1600" dirty="0" err="1"/>
              <a:t>Ln</a:t>
            </a:r>
            <a:r>
              <a:rPr lang="en-NZ" sz="1600" dirty="0"/>
              <a:t>(X</a:t>
            </a:r>
            <a:r>
              <a:rPr lang="en-NZ" sz="1600" baseline="-25000" dirty="0"/>
              <a:t>2</a:t>
            </a:r>
            <a:r>
              <a:rPr lang="en-NZ" sz="1600" dirty="0"/>
              <a:t>)]</a:t>
            </a:r>
            <a:endParaRPr lang="en-US" sz="1600" dirty="0"/>
          </a:p>
          <a:p>
            <a:pPr marL="539750" lvl="2" indent="-1588"/>
            <a:r>
              <a:rPr lang="en-AU" sz="1600" dirty="0"/>
              <a:t>1. capital, labour, materials and energy</a:t>
            </a:r>
          </a:p>
          <a:p>
            <a:pPr marL="539750" lvl="2" indent="-1588"/>
            <a:r>
              <a:rPr lang="en-AU" sz="1600" dirty="0"/>
              <a:t>2. coal, oil, natural gas and electricity.</a:t>
            </a:r>
          </a:p>
          <a:p>
            <a:pPr marL="179388" indent="-179388">
              <a:buFontTx/>
              <a:buChar char="•"/>
            </a:pPr>
            <a:r>
              <a:rPr lang="en-AU" sz="1600" dirty="0"/>
              <a:t>Factor specific technological change</a:t>
            </a:r>
            <a:r>
              <a:rPr lang="en-AU" sz="1600" dirty="0" smtClean="0"/>
              <a:t>.</a:t>
            </a:r>
          </a:p>
          <a:p>
            <a:pPr marL="179388" indent="-179388">
              <a:buFontTx/>
              <a:buChar char="•"/>
            </a:pPr>
            <a:r>
              <a:rPr lang="en-AU" sz="1600" dirty="0" smtClean="0"/>
              <a:t>Typically total employment exogenous, wage rates endogenous.</a:t>
            </a:r>
          </a:p>
          <a:p>
            <a:pPr marL="179388" indent="-179388">
              <a:buFontTx/>
              <a:buChar char="•"/>
            </a:pPr>
            <a:r>
              <a:rPr lang="en-AU" sz="1600" dirty="0" smtClean="0"/>
              <a:t>Typically total capital stock endogenous, (post-tax) rental rates exogenous.</a:t>
            </a:r>
          </a:p>
          <a:p>
            <a:pPr marL="179388" indent="-179388">
              <a:buFontTx/>
              <a:buChar char="•"/>
            </a:pPr>
            <a:r>
              <a:rPr lang="en-AU" sz="1600" dirty="0" smtClean="0"/>
              <a:t>Relative factor prices fixed. </a:t>
            </a:r>
            <a:endParaRPr lang="en-AU" sz="1600" dirty="0"/>
          </a:p>
        </p:txBody>
      </p:sp>
      <p:sp>
        <p:nvSpPr>
          <p:cNvPr id="63496" name="Rectangle 8"/>
          <p:cNvSpPr>
            <a:spLocks noChangeArrowheads="1"/>
          </p:cNvSpPr>
          <p:nvPr/>
        </p:nvSpPr>
        <p:spPr bwMode="auto">
          <a:xfrm>
            <a:off x="251520" y="4077072"/>
            <a:ext cx="835342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179388" indent="-179388"/>
            <a:r>
              <a:rPr lang="en-AU" sz="1600" b="1" dirty="0">
                <a:solidFill>
                  <a:srgbClr val="666633"/>
                </a:solidFill>
              </a:rPr>
              <a:t>Intermediate Demand </a:t>
            </a:r>
            <a:endParaRPr lang="en-GB" sz="1600" dirty="0">
              <a:solidFill>
                <a:srgbClr val="666633"/>
              </a:solidFill>
            </a:endParaRPr>
          </a:p>
          <a:p>
            <a:pPr marL="179388" indent="-179388">
              <a:buFontTx/>
              <a:buChar char="•"/>
            </a:pPr>
            <a:r>
              <a:rPr lang="en-AU" sz="1600" dirty="0"/>
              <a:t>Composite commodity for material inputs.</a:t>
            </a:r>
          </a:p>
          <a:p>
            <a:pPr marL="179388" indent="-179388">
              <a:buFontTx/>
              <a:buChar char="•"/>
            </a:pPr>
            <a:r>
              <a:rPr lang="en-AU" sz="1600" dirty="0"/>
              <a:t>Imperfectly substitutable domestic and imported components.</a:t>
            </a:r>
          </a:p>
        </p:txBody>
      </p:sp>
      <p:sp>
        <p:nvSpPr>
          <p:cNvPr id="63497" name="Rectangle 9"/>
          <p:cNvSpPr>
            <a:spLocks noChangeArrowheads="1"/>
          </p:cNvSpPr>
          <p:nvPr/>
        </p:nvSpPr>
        <p:spPr bwMode="auto">
          <a:xfrm>
            <a:off x="251520" y="5301208"/>
            <a:ext cx="909002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179388" indent="-179388"/>
            <a:r>
              <a:rPr lang="en-AU" sz="1600" b="1" dirty="0">
                <a:solidFill>
                  <a:srgbClr val="666633"/>
                </a:solidFill>
              </a:rPr>
              <a:t>Price Determination</a:t>
            </a:r>
            <a:r>
              <a:rPr lang="en-AU" sz="1600" b="1" dirty="0"/>
              <a:t> </a:t>
            </a:r>
            <a:endParaRPr lang="en-AU" sz="1600" dirty="0"/>
          </a:p>
          <a:p>
            <a:pPr marL="179388" indent="-179388">
              <a:buFontTx/>
              <a:buChar char="•"/>
            </a:pPr>
            <a:r>
              <a:rPr lang="en-AU" sz="1600" dirty="0"/>
              <a:t>Price of industry output is determined by the cost of factor inputs (labour and capital), domestic and imported intermediate inputs, and indirect taxes.</a:t>
            </a:r>
          </a:p>
          <a:p>
            <a:pPr marL="179388" indent="-179388">
              <a:buFontTx/>
              <a:buChar char="•"/>
            </a:pPr>
            <a:r>
              <a:rPr lang="en-AU" sz="1600" dirty="0"/>
              <a:t>No super-normal </a:t>
            </a:r>
            <a:r>
              <a:rPr lang="en-AU" sz="1600" dirty="0" smtClean="0"/>
              <a:t>profits.</a:t>
            </a:r>
            <a:endParaRPr lang="en-AU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3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34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34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34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34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34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34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34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634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634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634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34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34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634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634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5" grpId="0" build="allAtOnce"/>
      <p:bldP spid="63496" grpId="0" build="allAtOnce"/>
      <p:bldP spid="63497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52400"/>
            <a:ext cx="7632700" cy="685800"/>
          </a:xfrm>
        </p:spPr>
        <p:txBody>
          <a:bodyPr/>
          <a:lstStyle/>
          <a:p>
            <a:r>
              <a:rPr lang="en-AU" sz="3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ESSAM General Equilibrium Model (2)</a:t>
            </a:r>
            <a:endParaRPr lang="en-A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4515" name="Object 3"/>
          <p:cNvGraphicFramePr>
            <a:graphicFrameLocks noChangeAspect="1"/>
          </p:cNvGraphicFramePr>
          <p:nvPr/>
        </p:nvGraphicFramePr>
        <p:xfrm>
          <a:off x="8001000" y="6357938"/>
          <a:ext cx="1143000" cy="500062"/>
        </p:xfrm>
        <a:graphic>
          <a:graphicData uri="http://schemas.openxmlformats.org/presentationml/2006/ole">
            <p:oleObj spid="_x0000_s68610" name="Document" r:id="rId3" imgW="2601000" imgH="1137600" progId="Word.Document.8">
              <p:embed/>
            </p:oleObj>
          </a:graphicData>
        </a:graphic>
      </p:graphicFrame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251520" y="980728"/>
            <a:ext cx="849788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179388" indent="-179388"/>
            <a:r>
              <a:rPr lang="en-AU" sz="1600" b="1" dirty="0">
                <a:solidFill>
                  <a:srgbClr val="666633"/>
                </a:solidFill>
              </a:rPr>
              <a:t>Private Consumption</a:t>
            </a:r>
            <a:r>
              <a:rPr lang="en-AU" sz="1600" b="1" dirty="0"/>
              <a:t> </a:t>
            </a:r>
            <a:endParaRPr lang="en-AU" sz="1600" dirty="0"/>
          </a:p>
          <a:p>
            <a:pPr marL="179388" indent="-179388">
              <a:buFontTx/>
              <a:buChar char="•"/>
            </a:pPr>
            <a:r>
              <a:rPr lang="en-AU" sz="1600" dirty="0"/>
              <a:t>8 HES, price and income elasticities in an AIDS framework.  </a:t>
            </a:r>
          </a:p>
          <a:p>
            <a:pPr marL="179388" indent="-179388">
              <a:buFontTx/>
              <a:buChar char="•"/>
            </a:pPr>
            <a:r>
              <a:rPr lang="en-AU" sz="1600" dirty="0"/>
              <a:t>Industry by commodity conversion matrix translates the demand for commodities into industry output requirements and also allows import-domestic substitution. </a:t>
            </a: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179512" y="3645024"/>
            <a:ext cx="7993063" cy="1123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79388" indent="-179388"/>
            <a:r>
              <a:rPr lang="en-AU" sz="1600" b="1" dirty="0">
                <a:solidFill>
                  <a:srgbClr val="666633"/>
                </a:solidFill>
              </a:rPr>
              <a:t>Stocks</a:t>
            </a:r>
            <a:r>
              <a:rPr lang="en-AU" sz="1600" b="1" dirty="0"/>
              <a:t> </a:t>
            </a:r>
            <a:endParaRPr lang="en-AU" sz="1600" dirty="0"/>
          </a:p>
          <a:p>
            <a:pPr marL="179388" indent="-179388">
              <a:buFontTx/>
              <a:buChar char="•"/>
            </a:pPr>
            <a:r>
              <a:rPr lang="en-AU" sz="1600" dirty="0"/>
              <a:t>Fixed proportion of an industry’s </a:t>
            </a:r>
            <a:r>
              <a:rPr lang="en-AU" sz="1600" dirty="0" smtClean="0"/>
              <a:t>output. </a:t>
            </a:r>
            <a:endParaRPr lang="en-AU" sz="1600" dirty="0"/>
          </a:p>
          <a:p>
            <a:pPr marL="179388" indent="-179388">
              <a:buFontTx/>
              <a:buChar char="•"/>
            </a:pPr>
            <a:r>
              <a:rPr lang="en-AU" sz="1600" dirty="0"/>
              <a:t>Variation permitted in import-domestic </a:t>
            </a:r>
            <a:r>
              <a:rPr lang="en-AU" sz="1600" dirty="0" smtClean="0"/>
              <a:t>composition</a:t>
            </a:r>
            <a:r>
              <a:rPr lang="en-AU" sz="1800" dirty="0" smtClean="0"/>
              <a:t>.</a:t>
            </a:r>
            <a:r>
              <a:rPr lang="en-GB" sz="1800" dirty="0" smtClean="0"/>
              <a:t> </a:t>
            </a:r>
            <a:endParaRPr lang="en-AU" sz="1800" dirty="0"/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179512" y="2420888"/>
            <a:ext cx="849788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179388" indent="-179388"/>
            <a:r>
              <a:rPr lang="en-AU" sz="1600" b="1" dirty="0">
                <a:solidFill>
                  <a:srgbClr val="666633"/>
                </a:solidFill>
              </a:rPr>
              <a:t>Government Consumption</a:t>
            </a:r>
          </a:p>
          <a:p>
            <a:pPr marL="179388" indent="-179388">
              <a:buFontTx/>
              <a:buChar char="•"/>
            </a:pPr>
            <a:r>
              <a:rPr lang="en-AU" sz="1600" dirty="0"/>
              <a:t>Usually exogenous level or fixed proportion of GDP.</a:t>
            </a:r>
          </a:p>
          <a:p>
            <a:pPr marL="179388" indent="-179388">
              <a:buFontTx/>
              <a:buChar char="•"/>
            </a:pPr>
            <a:r>
              <a:rPr lang="en-AU" sz="1600" dirty="0"/>
              <a:t>Usually exogenous budget balance - tax rates or transfer payments endogenous.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51520" y="4869160"/>
            <a:ext cx="8497888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90488" indent="-90488"/>
            <a:r>
              <a:rPr lang="en-AU" sz="1600" b="1" dirty="0">
                <a:solidFill>
                  <a:srgbClr val="666633"/>
                </a:solidFill>
              </a:rPr>
              <a:t>Exports </a:t>
            </a:r>
            <a:endParaRPr lang="en-AU" sz="1600" dirty="0">
              <a:solidFill>
                <a:srgbClr val="666633"/>
              </a:solidFill>
            </a:endParaRPr>
          </a:p>
          <a:p>
            <a:pPr marL="176213" lvl="1" indent="-173038"/>
            <a:r>
              <a:rPr lang="en-AU" sz="1600" dirty="0"/>
              <a:t>International export demand functions with arguments:</a:t>
            </a:r>
          </a:p>
          <a:p>
            <a:pPr marL="176213" lvl="1" indent="-173038">
              <a:buFontTx/>
              <a:buChar char="•"/>
            </a:pPr>
            <a:r>
              <a:rPr lang="en-AU" sz="1600" dirty="0"/>
              <a:t>World prices</a:t>
            </a:r>
          </a:p>
          <a:p>
            <a:pPr marL="176213" lvl="1" indent="-173038">
              <a:buFontTx/>
              <a:buChar char="•"/>
            </a:pPr>
            <a:r>
              <a:rPr lang="en-AU" sz="1600" dirty="0"/>
              <a:t>Domestic prices</a:t>
            </a:r>
          </a:p>
          <a:p>
            <a:pPr marL="176213" lvl="1" indent="-173038">
              <a:buFontTx/>
              <a:buChar char="•"/>
            </a:pPr>
            <a:r>
              <a:rPr lang="en-AU" sz="1600" dirty="0"/>
              <a:t>Taxes &amp; subsidies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4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4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4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6" grpId="0"/>
      <p:bldP spid="64517" grpId="0"/>
      <p:bldP spid="64518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52400"/>
            <a:ext cx="7704138" cy="685800"/>
          </a:xfrm>
        </p:spPr>
        <p:txBody>
          <a:bodyPr/>
          <a:lstStyle/>
          <a:p>
            <a:r>
              <a:rPr lang="en-AU" sz="3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ESSAM General Equilibrium Model </a:t>
            </a:r>
            <a:r>
              <a:rPr lang="en-AU" sz="3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(3)</a:t>
            </a:r>
            <a:endParaRPr lang="en-A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6563" name="Object 3"/>
          <p:cNvGraphicFramePr>
            <a:graphicFrameLocks noChangeAspect="1"/>
          </p:cNvGraphicFramePr>
          <p:nvPr/>
        </p:nvGraphicFramePr>
        <p:xfrm>
          <a:off x="8001000" y="6357938"/>
          <a:ext cx="1143000" cy="500062"/>
        </p:xfrm>
        <a:graphic>
          <a:graphicData uri="http://schemas.openxmlformats.org/presentationml/2006/ole">
            <p:oleObj spid="_x0000_s70658" name="Document" r:id="rId3" imgW="2601000" imgH="1137600" progId="Word.Document.8">
              <p:embed/>
            </p:oleObj>
          </a:graphicData>
        </a:graphic>
      </p:graphicFrame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251520" y="5229200"/>
            <a:ext cx="849788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179388" indent="-179388"/>
            <a:r>
              <a:rPr lang="en-AU" sz="1600" b="1" dirty="0">
                <a:solidFill>
                  <a:srgbClr val="666633"/>
                </a:solidFill>
              </a:rPr>
              <a:t>Income-Expenditure Identity</a:t>
            </a:r>
            <a:r>
              <a:rPr lang="en-AU" sz="1600" dirty="0"/>
              <a:t> </a:t>
            </a:r>
          </a:p>
          <a:p>
            <a:pPr marL="179388" indent="-179388">
              <a:buFontTx/>
              <a:buChar char="•"/>
            </a:pPr>
            <a:r>
              <a:rPr lang="en-AU" sz="1600" dirty="0" smtClean="0"/>
              <a:t>GDP (production) = GDP (expenditure) = GDP (income)</a:t>
            </a:r>
            <a:endParaRPr lang="en-AU" sz="1600" dirty="0"/>
          </a:p>
          <a:p>
            <a:pPr marL="179388" indent="-179388">
              <a:buFontTx/>
              <a:buChar char="•"/>
            </a:pPr>
            <a:r>
              <a:rPr lang="en-AU" sz="1600" dirty="0"/>
              <a:t>Similarly, income and expenditure flows must balance between the five sectors identified in the model – business, household, government, foreign and capital. </a:t>
            </a:r>
          </a:p>
        </p:txBody>
      </p:sp>
      <p:sp>
        <p:nvSpPr>
          <p:cNvPr id="66566" name="Rectangle 6"/>
          <p:cNvSpPr>
            <a:spLocks noChangeArrowheads="1"/>
          </p:cNvSpPr>
          <p:nvPr/>
        </p:nvSpPr>
        <p:spPr bwMode="auto">
          <a:xfrm>
            <a:off x="251520" y="3933056"/>
            <a:ext cx="799147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79388" indent="-179388"/>
            <a:r>
              <a:rPr lang="en-AU" sz="1600" b="1" dirty="0">
                <a:solidFill>
                  <a:srgbClr val="666633"/>
                </a:solidFill>
              </a:rPr>
              <a:t>Balance of Payments</a:t>
            </a:r>
            <a:r>
              <a:rPr lang="en-AU" sz="1600" b="1" dirty="0"/>
              <a:t> </a:t>
            </a:r>
            <a:endParaRPr lang="en-AU" sz="1600" dirty="0"/>
          </a:p>
          <a:p>
            <a:pPr marL="179388" indent="-179388">
              <a:buFontTx/>
              <a:buChar char="•"/>
            </a:pPr>
            <a:r>
              <a:rPr lang="en-AU" sz="1600" dirty="0" err="1"/>
              <a:t>BoP</a:t>
            </a:r>
            <a:r>
              <a:rPr lang="en-AU" sz="1600" dirty="0"/>
              <a:t> </a:t>
            </a:r>
            <a:r>
              <a:rPr lang="en-AU" sz="1600" dirty="0" smtClean="0"/>
              <a:t>= Investment less Savings, fixed as % of GDP.</a:t>
            </a:r>
          </a:p>
          <a:p>
            <a:pPr marL="179388" indent="-179388">
              <a:buFontTx/>
              <a:buChar char="•"/>
            </a:pPr>
            <a:r>
              <a:rPr lang="en-AU" sz="1600" dirty="0" smtClean="0"/>
              <a:t>Endogenous real exchange rate.</a:t>
            </a:r>
            <a:endParaRPr lang="en-AU" sz="16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51520" y="836712"/>
            <a:ext cx="8641655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90488" indent="-90488"/>
            <a:r>
              <a:rPr lang="en-AU" sz="1600" b="1" dirty="0">
                <a:solidFill>
                  <a:srgbClr val="666633"/>
                </a:solidFill>
              </a:rPr>
              <a:t>Investment </a:t>
            </a:r>
            <a:endParaRPr lang="en-AU" sz="1600" dirty="0">
              <a:solidFill>
                <a:srgbClr val="666633"/>
              </a:solidFill>
            </a:endParaRPr>
          </a:p>
          <a:p>
            <a:pPr marL="176213" lvl="1" indent="-173038"/>
            <a:r>
              <a:rPr lang="en-AU" sz="1600" dirty="0"/>
              <a:t>Industry investment determined by:</a:t>
            </a:r>
          </a:p>
          <a:p>
            <a:pPr marL="176213" lvl="1" indent="-173038">
              <a:buFontTx/>
              <a:buChar char="•"/>
            </a:pPr>
            <a:r>
              <a:rPr lang="en-AU" sz="1600" dirty="0" smtClean="0"/>
              <a:t>Rate of return.</a:t>
            </a:r>
          </a:p>
          <a:p>
            <a:pPr marL="176213" lvl="1" indent="-173038">
              <a:buFontTx/>
              <a:buChar char="•"/>
            </a:pPr>
            <a:r>
              <a:rPr lang="en-AU" sz="1600" dirty="0" smtClean="0"/>
              <a:t>Depreciation</a:t>
            </a:r>
            <a:r>
              <a:rPr lang="en-AU" sz="1600" dirty="0"/>
              <a:t>. </a:t>
            </a:r>
          </a:p>
          <a:p>
            <a:pPr marL="176213" lvl="1" indent="-173038">
              <a:buFontTx/>
              <a:buChar char="•"/>
            </a:pPr>
            <a:r>
              <a:rPr lang="en-AU" sz="1600" dirty="0" smtClean="0"/>
              <a:t>Consistent with implied </a:t>
            </a:r>
            <a:r>
              <a:rPr lang="en-AU" sz="1600" dirty="0"/>
              <a:t>rate of capital accumulation over the </a:t>
            </a:r>
            <a:r>
              <a:rPr lang="en-AU" sz="1600" dirty="0" smtClean="0"/>
              <a:t>projection </a:t>
            </a:r>
            <a:r>
              <a:rPr lang="en-AU" sz="1600" dirty="0"/>
              <a:t>period. </a:t>
            </a:r>
          </a:p>
          <a:p>
            <a:pPr marL="176213" lvl="1" indent="-173038">
              <a:buFontTx/>
              <a:buChar char="•"/>
            </a:pPr>
            <a:r>
              <a:rPr lang="en-AU" sz="1600" dirty="0"/>
              <a:t>Investment by industry of demand converted into investment by industry of supply using a capital input-output table.  </a:t>
            </a:r>
          </a:p>
          <a:p>
            <a:pPr marL="176213" lvl="1" indent="-173038">
              <a:lnSpc>
                <a:spcPct val="150000"/>
              </a:lnSpc>
              <a:buFontTx/>
              <a:buChar char="•"/>
            </a:pPr>
            <a:r>
              <a:rPr lang="en-AU" sz="1600" dirty="0"/>
              <a:t>Import-domestic substitution between sources of supply.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6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6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4" grpId="0"/>
      <p:bldP spid="6656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88913"/>
            <a:ext cx="7920038" cy="685800"/>
          </a:xfrm>
        </p:spPr>
        <p:txBody>
          <a:bodyPr/>
          <a:lstStyle/>
          <a:p>
            <a:r>
              <a:rPr lang="en-AU" sz="3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ESSAM General Equilibrium </a:t>
            </a:r>
            <a:r>
              <a:rPr lang="en-AU" sz="3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Model (4) </a:t>
            </a:r>
            <a:endParaRPr lang="en-A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8001000" y="6357938"/>
          <a:ext cx="1143000" cy="500062"/>
        </p:xfrm>
        <a:graphic>
          <a:graphicData uri="http://schemas.openxmlformats.org/presentationml/2006/ole">
            <p:oleObj spid="_x0000_s71682" name="Document" r:id="rId3" imgW="2601000" imgH="1137600" progId="Word.Document.8">
              <p:embed/>
            </p:oleObj>
          </a:graphicData>
        </a:graphic>
      </p:graphicFrame>
      <p:graphicFrame>
        <p:nvGraphicFramePr>
          <p:cNvPr id="3076" name="Group 4"/>
          <p:cNvGraphicFramePr>
            <a:graphicFrameLocks noGrp="1"/>
          </p:cNvGraphicFramePr>
          <p:nvPr/>
        </p:nvGraphicFramePr>
        <p:xfrm>
          <a:off x="0" y="836613"/>
          <a:ext cx="4500563" cy="5715000"/>
        </p:xfrm>
        <a:graphic>
          <a:graphicData uri="http://schemas.openxmlformats.org/drawingml/2006/table">
            <a:tbl>
              <a:tblPr/>
              <a:tblGrid>
                <a:gridCol w="379413"/>
                <a:gridCol w="565150"/>
                <a:gridCol w="355600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n-A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HFRG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Horticulture and fruit growing</a:t>
                      </a:r>
                      <a:endParaRPr kumimoji="0" lang="en-A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MLVC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Mixed livestock and cropping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SHBF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Sheep and beef cattle farming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DAIF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Dairy cattle farming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OAGR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Other farming and services to agriculture, hunting &amp; trapping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LOGG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Forestry &amp; logging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FISH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Commercial fishing 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COAL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Coal mining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OILG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Oil &amp; gas extraction and exploration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OMIN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Other mining &amp; quarrying and services to mining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MEAT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Meat processing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DAIR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Dairy product manufacturing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OFOD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Other food processing &amp; manufacturing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TCFL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Textiles, clothing, footwear &amp; leather mfg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WOOD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Log sawmilling, timber dressing &amp; other wood product mfg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PAPR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Paper and paper product manufacturing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PPRM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Printing, publishing &amp; recorded media 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PETR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Petroleum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CHEM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Chemical and chemical product manufacturing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RBPL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Rubber and plastic product manufacturing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NMMP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Non-metallic mineral product manufacturing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BASM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Basic metal manufacturing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FABM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Structural, sheet and fabric metal production manufacturing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MACH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Machinery and equipment manufacturing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OMFG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Other manufacturing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56" name="Group 84"/>
          <p:cNvGraphicFramePr>
            <a:graphicFrameLocks noGrp="1"/>
          </p:cNvGraphicFramePr>
          <p:nvPr/>
        </p:nvGraphicFramePr>
        <p:xfrm>
          <a:off x="4248150" y="836613"/>
          <a:ext cx="4895850" cy="5486400"/>
        </p:xfrm>
        <a:graphic>
          <a:graphicData uri="http://schemas.openxmlformats.org/drawingml/2006/table">
            <a:tbl>
              <a:tblPr/>
              <a:tblGrid>
                <a:gridCol w="414338"/>
                <a:gridCol w="612775"/>
                <a:gridCol w="3868737"/>
              </a:tblGrid>
              <a:tr h="2286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26</a:t>
                      </a:r>
                      <a:endParaRPr kumimoji="0" lang="en-A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EGEN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Electricity generation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EDIS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Electricity transmission &amp; supply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28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GASS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Gas supply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29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WATS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Water supply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30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BLDG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Construction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31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TRDE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Wholesale &amp; retail trade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32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ACCR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Accommodation, cafes &amp; restaurants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33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ROAD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Road transport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34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WRAI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Water and rail transport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35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AIRS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Air transport, services to transport, storage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36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COMM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Communication services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37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FIIN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Finance and Insurance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38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OWND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Ownership of owner-occupied dwellings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39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OPRS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Other property services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40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SCIT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Scientific research &amp; technical services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41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COMP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Computer services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42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LAOB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Legal, accounting &amp; other business services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43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GOVD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Govt administration &amp; defence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44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SCHL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Pre-school, primary, secondary &amp; other education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45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OEDU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Post-school education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46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HOSP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Hospitals, nursing homes, aged accommodation &amp; other community care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47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OHLT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Medical, dental and other health services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48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MPRT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Cultural and recreational services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49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PERS</a:t>
                      </a: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Personal and other services, waste disposal &amp; sewerage systems</a:t>
                      </a:r>
                      <a:endParaRPr kumimoji="0" lang="en-A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188640"/>
            <a:ext cx="7705923" cy="685800"/>
          </a:xfrm>
        </p:spPr>
        <p:txBody>
          <a:bodyPr/>
          <a:lstStyle/>
          <a:p>
            <a:r>
              <a:rPr lang="en-AU" sz="3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ESSAM General Equilibrium Model </a:t>
            </a:r>
            <a:r>
              <a:rPr lang="en-AU" sz="3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(5)</a:t>
            </a:r>
            <a:endParaRPr lang="en-A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8611" name="Object 3"/>
          <p:cNvGraphicFramePr>
            <a:graphicFrameLocks noChangeAspect="1"/>
          </p:cNvGraphicFramePr>
          <p:nvPr/>
        </p:nvGraphicFramePr>
        <p:xfrm>
          <a:off x="8001000" y="6357938"/>
          <a:ext cx="1143000" cy="500062"/>
        </p:xfrm>
        <a:graphic>
          <a:graphicData uri="http://schemas.openxmlformats.org/presentationml/2006/ole">
            <p:oleObj spid="_x0000_s72706" name="Document" r:id="rId3" imgW="2601000" imgH="1137600" progId="Word.Document.8">
              <p:embed/>
            </p:oleObj>
          </a:graphicData>
        </a:graphic>
      </p:graphicFrame>
      <p:sp>
        <p:nvSpPr>
          <p:cNvPr id="68769" name="Text Box 161"/>
          <p:cNvSpPr txBox="1">
            <a:spLocks noChangeArrowheads="1"/>
          </p:cNvSpPr>
          <p:nvPr/>
        </p:nvSpPr>
        <p:spPr bwMode="auto">
          <a:xfrm>
            <a:off x="611560" y="836712"/>
            <a:ext cx="7921625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79388" indent="-179388"/>
            <a:r>
              <a:rPr lang="en-NZ" sz="1800" b="1" dirty="0">
                <a:solidFill>
                  <a:srgbClr val="666633"/>
                </a:solidFill>
              </a:rPr>
              <a:t>Other model </a:t>
            </a:r>
            <a:r>
              <a:rPr lang="en-NZ" sz="1800" b="1" dirty="0" smtClean="0">
                <a:solidFill>
                  <a:srgbClr val="666633"/>
                </a:solidFill>
              </a:rPr>
              <a:t>features</a:t>
            </a:r>
            <a:endParaRPr lang="en-NZ" sz="1800" dirty="0"/>
          </a:p>
          <a:p>
            <a:pPr marL="179388" indent="-179388">
              <a:buFontTx/>
              <a:buChar char="•"/>
            </a:pPr>
            <a:r>
              <a:rPr lang="en-NZ" sz="1800" dirty="0" smtClean="0"/>
              <a:t>Solves for relative prices, not absolute price level.</a:t>
            </a:r>
            <a:endParaRPr lang="en-NZ" sz="1800" dirty="0"/>
          </a:p>
          <a:p>
            <a:pPr marL="179388" indent="-179388">
              <a:buFontTx/>
              <a:buChar char="•"/>
            </a:pPr>
            <a:r>
              <a:rPr lang="en-NZ" sz="1800" dirty="0"/>
              <a:t>Household sector in SAM divided into income quintiles.</a:t>
            </a:r>
          </a:p>
          <a:p>
            <a:pPr marL="179388" indent="-179388">
              <a:buFontTx/>
              <a:buChar char="•"/>
            </a:pPr>
            <a:r>
              <a:rPr lang="en-NZ" sz="1800" dirty="0"/>
              <a:t>Model solved via a non-linear algorithm similar to </a:t>
            </a:r>
            <a:r>
              <a:rPr lang="en-NZ" sz="1800" dirty="0" err="1"/>
              <a:t>Davidon</a:t>
            </a:r>
            <a:r>
              <a:rPr lang="en-NZ" sz="1800" dirty="0"/>
              <a:t> Fletcher Powell algorithm</a:t>
            </a:r>
            <a:r>
              <a:rPr lang="en-NZ" sz="1800" dirty="0" smtClean="0"/>
              <a:t>.  Matrix </a:t>
            </a:r>
            <a:r>
              <a:rPr lang="en-NZ" sz="1800" dirty="0"/>
              <a:t>algebra using GAUSS</a:t>
            </a:r>
            <a:r>
              <a:rPr lang="en-NZ" sz="1800" dirty="0" smtClean="0"/>
              <a:t>.</a:t>
            </a:r>
          </a:p>
          <a:p>
            <a:pPr marL="180975" indent="-180975">
              <a:buFontTx/>
              <a:buChar char="•"/>
            </a:pPr>
            <a:r>
              <a:rPr lang="en-NZ" sz="1800" dirty="0" smtClean="0"/>
              <a:t>Energy flows in both $ and in PJ.</a:t>
            </a:r>
          </a:p>
          <a:p>
            <a:pPr marL="180975" indent="-180975">
              <a:buFontTx/>
              <a:buChar char="•"/>
            </a:pPr>
            <a:r>
              <a:rPr lang="en-NZ" sz="1800" dirty="0" smtClean="0"/>
              <a:t>CO</a:t>
            </a:r>
            <a:r>
              <a:rPr lang="en-NZ" sz="1800" baseline="-25000" dirty="0" smtClean="0"/>
              <a:t>2</a:t>
            </a:r>
            <a:r>
              <a:rPr lang="en-NZ" sz="1800" dirty="0" smtClean="0"/>
              <a:t> emission coefficients for energy combustion and industrial processes.</a:t>
            </a:r>
          </a:p>
          <a:p>
            <a:pPr marL="180975" indent="-180975">
              <a:buFontTx/>
              <a:buChar char="•"/>
            </a:pPr>
            <a:r>
              <a:rPr lang="en-NZ" sz="1800" dirty="0" smtClean="0"/>
              <a:t>CH</a:t>
            </a:r>
            <a:r>
              <a:rPr lang="en-NZ" sz="1800" baseline="-25000" dirty="0" smtClean="0"/>
              <a:t>4</a:t>
            </a:r>
            <a:r>
              <a:rPr lang="en-NZ" sz="1800" dirty="0" smtClean="0"/>
              <a:t> and N</a:t>
            </a:r>
            <a:r>
              <a:rPr lang="en-NZ" sz="1800" baseline="-25000" dirty="0" smtClean="0"/>
              <a:t>2</a:t>
            </a:r>
            <a:r>
              <a:rPr lang="en-NZ" sz="1800" dirty="0" smtClean="0"/>
              <a:t>O emissions from pastoral agriculture (process emissions).</a:t>
            </a:r>
            <a:endParaRPr lang="en-GB" sz="1800" dirty="0"/>
          </a:p>
        </p:txBody>
      </p:sp>
      <p:pic>
        <p:nvPicPr>
          <p:cNvPr id="6" name="Picture 5" descr="ATT28995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9512" y="4581128"/>
            <a:ext cx="1944216" cy="2167476"/>
          </a:xfrm>
          <a:prstGeom prst="rect">
            <a:avLst/>
          </a:prstGeom>
        </p:spPr>
      </p:pic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07504" y="3933056"/>
            <a:ext cx="208823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NZ" sz="3600" b="1" dirty="0" smtClean="0">
                <a:solidFill>
                  <a:srgbClr val="666633"/>
                </a:solidFill>
              </a:rPr>
              <a:t> </a:t>
            </a:r>
            <a:r>
              <a:rPr lang="en-NZ" sz="2000" b="1" dirty="0" smtClean="0">
                <a:solidFill>
                  <a:srgbClr val="666633"/>
                </a:solidFill>
              </a:rPr>
              <a:t>Caveats</a:t>
            </a:r>
            <a:endParaRPr lang="en-US" sz="2000" b="1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39752" y="4293096"/>
            <a:ext cx="6408712" cy="2446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>
              <a:buFontTx/>
              <a:buChar char="•"/>
            </a:pPr>
            <a:r>
              <a:rPr lang="en-NZ" sz="1800" dirty="0" smtClean="0"/>
              <a:t>Aggregation bias (53 industries).</a:t>
            </a:r>
          </a:p>
          <a:p>
            <a:pPr marL="182563" indent="-182563">
              <a:buFontTx/>
              <a:buChar char="•"/>
            </a:pPr>
            <a:r>
              <a:rPr lang="en-NZ" sz="1800" dirty="0" smtClean="0"/>
              <a:t>Smooth production functions. </a:t>
            </a:r>
          </a:p>
          <a:p>
            <a:pPr marL="182563" indent="-182563">
              <a:buFontTx/>
              <a:buChar char="•"/>
            </a:pPr>
            <a:r>
              <a:rPr lang="en-NZ" sz="1800" dirty="0" smtClean="0"/>
              <a:t>No super-normal profits.</a:t>
            </a:r>
          </a:p>
          <a:p>
            <a:pPr marL="182563" indent="-182563">
              <a:buFontTx/>
              <a:buChar char="•"/>
            </a:pPr>
            <a:r>
              <a:rPr lang="en-NZ" sz="1800" dirty="0" smtClean="0"/>
              <a:t>Average income tax rates for household income quintiles.</a:t>
            </a:r>
          </a:p>
          <a:p>
            <a:pPr marL="182563" indent="-182563">
              <a:buFontTx/>
              <a:buChar char="•"/>
            </a:pPr>
            <a:r>
              <a:rPr lang="en-NZ" sz="1800" dirty="0" smtClean="0"/>
              <a:t>No endogenous technological change.</a:t>
            </a:r>
          </a:p>
          <a:p>
            <a:pPr marL="182563" indent="-182563">
              <a:buFontTx/>
              <a:buChar char="•"/>
            </a:pPr>
            <a:r>
              <a:rPr lang="en-NZ" sz="1800" dirty="0" smtClean="0"/>
              <a:t>Silent on transition costs and paths.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87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87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87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87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87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87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87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769" grpId="0" build="p"/>
      <p:bldP spid="7" grpId="0"/>
      <p:bldP spid="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8001000" y="6357938"/>
          <a:ext cx="1143000" cy="500062"/>
        </p:xfrm>
        <a:graphic>
          <a:graphicData uri="http://schemas.openxmlformats.org/presentationml/2006/ole">
            <p:oleObj spid="_x0000_s37890" name="Document" r:id="rId3" imgW="2601000" imgH="1137600" progId="Word.Document.8">
              <p:embed/>
            </p:oleObj>
          </a:graphicData>
        </a:graphic>
      </p:graphicFrame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2915816" y="2132856"/>
            <a:ext cx="3086100" cy="981075"/>
          </a:xfrm>
          <a:prstGeom prst="rect">
            <a:avLst/>
          </a:prstGeom>
          <a:solidFill>
            <a:srgbClr val="9BBB59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MESSAGE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Calculates cost-effective multi-gas emissions pathways and mitigation costs over the 21</a:t>
            </a:r>
            <a:r>
              <a:rPr kumimoji="0" lang="en-US" sz="1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st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century to meet a 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pre-determined 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stabilisation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target in the year 2100.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2915816" y="188640"/>
            <a:ext cx="3086100" cy="1295400"/>
          </a:xfrm>
          <a:prstGeom prst="rect">
            <a:avLst/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MAGICC version 6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Calculates exchange rates between CO</a:t>
            </a:r>
            <a:r>
              <a:rPr kumimoji="0" lang="en-US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and non-CO</a:t>
            </a:r>
            <a:r>
              <a:rPr kumimoji="0" lang="en-US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gases, for a variety of alternative normative choices regarding the quantity of interest and time horizon, and for a range of climate and carbon cycle model emulations and concentration pathways.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9" name="AutoShape 11"/>
          <p:cNvSpPr>
            <a:spLocks noChangeArrowheads="1"/>
          </p:cNvSpPr>
          <p:nvPr/>
        </p:nvSpPr>
        <p:spPr bwMode="auto">
          <a:xfrm>
            <a:off x="3779912" y="1484784"/>
            <a:ext cx="1457325" cy="781050"/>
          </a:xfrm>
          <a:prstGeom prst="downArrow">
            <a:avLst>
              <a:gd name="adj1" fmla="val 73509"/>
              <a:gd name="adj2" fmla="val 49593"/>
            </a:avLst>
          </a:prstGeom>
          <a:solidFill>
            <a:srgbClr val="FFFFFF"/>
          </a:solidFill>
          <a:ln w="31750">
            <a:solidFill>
              <a:srgbClr val="C0504D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3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non-CO</a:t>
            </a:r>
            <a:r>
              <a:rPr kumimoji="0" lang="en-US" sz="1300" b="1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13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metrics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2915816" y="4149080"/>
            <a:ext cx="3086100" cy="962025"/>
          </a:xfrm>
          <a:prstGeom prst="rect">
            <a:avLst/>
          </a:prstGeom>
          <a:solidFill>
            <a:srgbClr val="4BACC6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GLOBIOM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Calculates changes in agricultural production and commodity price indices up to 2050, based on detailed spatially explicit 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modelling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of agricultural products and trade.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2915816" y="5652000"/>
            <a:ext cx="3086100" cy="1116000"/>
          </a:xfrm>
          <a:prstGeom prst="rect">
            <a:avLst/>
          </a:prstGeom>
          <a:solidFill>
            <a:srgbClr val="F79646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ESSAM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Calculates changes in economic activity in New Zealand in 2020 and 2050, relative to ‘no climate policy’, for prescribed economy-wide emissions targets expressed in percentage relative to 1990.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6" name="AutoShape 8"/>
          <p:cNvSpPr>
            <a:spLocks noChangeArrowheads="1"/>
          </p:cNvSpPr>
          <p:nvPr/>
        </p:nvSpPr>
        <p:spPr bwMode="auto">
          <a:xfrm>
            <a:off x="3779912" y="3140968"/>
            <a:ext cx="1457325" cy="1200150"/>
          </a:xfrm>
          <a:prstGeom prst="downArrow">
            <a:avLst>
              <a:gd name="adj1" fmla="val 73509"/>
              <a:gd name="adj2" fmla="val 21454"/>
            </a:avLst>
          </a:prstGeom>
          <a:solidFill>
            <a:srgbClr val="FFFFFF"/>
          </a:solidFill>
          <a:ln w="31750">
            <a:solidFill>
              <a:srgbClr val="9BBB59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3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GHG prices and bioenergy demands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5" name="AutoShape 7"/>
          <p:cNvSpPr>
            <a:spLocks noChangeArrowheads="1"/>
          </p:cNvSpPr>
          <p:nvPr/>
        </p:nvSpPr>
        <p:spPr bwMode="auto">
          <a:xfrm>
            <a:off x="3779912" y="5085184"/>
            <a:ext cx="1457325" cy="723900"/>
          </a:xfrm>
          <a:prstGeom prst="downArrow">
            <a:avLst>
              <a:gd name="adj1" fmla="val 73509"/>
              <a:gd name="adj2" fmla="val 35491"/>
            </a:avLst>
          </a:prstGeom>
          <a:solidFill>
            <a:srgbClr val="FFFFFF"/>
          </a:solidFill>
          <a:ln w="31750">
            <a:solidFill>
              <a:srgbClr val="4BACC6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Commodity price index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4" name="AutoShape 6"/>
          <p:cNvSpPr>
            <a:spLocks noChangeArrowheads="1"/>
          </p:cNvSpPr>
          <p:nvPr/>
        </p:nvSpPr>
        <p:spPr bwMode="auto">
          <a:xfrm>
            <a:off x="6084168" y="2420888"/>
            <a:ext cx="923925" cy="4152900"/>
          </a:xfrm>
          <a:prstGeom prst="curvedLeftArrow">
            <a:avLst>
              <a:gd name="adj1" fmla="val 45864"/>
              <a:gd name="adj2" fmla="val 98429"/>
              <a:gd name="adj3" fmla="val 35394"/>
            </a:avLst>
          </a:prstGeom>
          <a:solidFill>
            <a:srgbClr val="FFFFFF"/>
          </a:solidFill>
          <a:ln w="31750">
            <a:solidFill>
              <a:srgbClr val="9BBB59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3" name="AutoShape 5"/>
          <p:cNvSpPr>
            <a:spLocks noChangeArrowheads="1"/>
          </p:cNvSpPr>
          <p:nvPr/>
        </p:nvSpPr>
        <p:spPr bwMode="auto">
          <a:xfrm flipH="1">
            <a:off x="1979712" y="476672"/>
            <a:ext cx="923925" cy="6191250"/>
          </a:xfrm>
          <a:prstGeom prst="curvedLeftArrow">
            <a:avLst>
              <a:gd name="adj1" fmla="val 68375"/>
              <a:gd name="adj2" fmla="val 146740"/>
              <a:gd name="adj3" fmla="val 35394"/>
            </a:avLst>
          </a:prstGeom>
          <a:gradFill rotWithShape="0">
            <a:gsLst>
              <a:gs pos="0">
                <a:srgbClr val="FFFFFF">
                  <a:gamma/>
                  <a:shade val="46275"/>
                  <a:invGamma/>
                </a:srgbClr>
              </a:gs>
              <a:gs pos="100000">
                <a:srgbClr val="FFFFFF"/>
              </a:gs>
            </a:gsLst>
            <a:lin ang="5400000" scaled="1"/>
          </a:gradFill>
          <a:ln w="31750">
            <a:solidFill>
              <a:srgbClr val="C0504D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7020272" y="5301208"/>
            <a:ext cx="1440160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global CO</a:t>
            </a:r>
            <a:r>
              <a:rPr kumimoji="0" lang="en-US" sz="13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prices used in emissions trading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827584" y="5157192"/>
            <a:ext cx="111760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metrics</a:t>
            </a:r>
            <a:br>
              <a:rPr kumimoji="0" lang="en-US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en-US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to account for non-CO</a:t>
            </a:r>
            <a:r>
              <a:rPr kumimoji="0" lang="en-US" sz="13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gases in national emissions targets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55576" y="404664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b="1" dirty="0" smtClean="0">
                <a:solidFill>
                  <a:srgbClr val="3333CC"/>
                </a:solidFill>
                <a:latin typeface="+mj-lt"/>
              </a:rPr>
              <a:t>Model</a:t>
            </a:r>
            <a:endParaRPr lang="en-NZ" sz="3200" b="1" dirty="0">
              <a:solidFill>
                <a:srgbClr val="3333CC"/>
              </a:solidFill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44208" y="404664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b="1" dirty="0" smtClean="0">
                <a:solidFill>
                  <a:srgbClr val="3333CC"/>
                </a:solidFill>
                <a:latin typeface="+mj-lt"/>
              </a:rPr>
              <a:t>Linkages</a:t>
            </a:r>
            <a:endParaRPr lang="en-NZ" sz="3200" b="1" dirty="0">
              <a:solidFill>
                <a:srgbClr val="3333CC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7" grpId="0" animBg="1"/>
      <p:bldP spid="37895" grpId="0" animBg="1"/>
      <p:bldP spid="37894" grpId="0" animBg="1"/>
      <p:bldP spid="37893" grpId="0" animBg="1"/>
      <p:bldP spid="37892" grpId="0"/>
      <p:bldP spid="3789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02575" y="6315075"/>
            <a:ext cx="124142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611188" y="908050"/>
            <a:ext cx="7489825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en-GB" sz="2000" dirty="0"/>
              <a:t>Economic behaviour described by mathematical equations</a:t>
            </a:r>
            <a:r>
              <a:rPr lang="en-GB" dirty="0"/>
              <a:t> </a:t>
            </a:r>
          </a:p>
          <a:p>
            <a:pPr lvl="1"/>
            <a:r>
              <a:rPr lang="en-GB" sz="1800" dirty="0"/>
              <a:t> household spending decisions</a:t>
            </a:r>
          </a:p>
          <a:p>
            <a:pPr lvl="1"/>
            <a:r>
              <a:rPr lang="en-GB" sz="1800" dirty="0"/>
              <a:t> world demand for NZ exports</a:t>
            </a:r>
          </a:p>
          <a:p>
            <a:pPr lvl="1"/>
            <a:r>
              <a:rPr lang="en-GB" sz="1800" dirty="0"/>
              <a:t> choice of fuels and factor inputs by industry</a:t>
            </a:r>
          </a:p>
          <a:p>
            <a:pPr>
              <a:buFontTx/>
              <a:buChar char="•"/>
            </a:pPr>
            <a:r>
              <a:rPr lang="en-GB" sz="2000" dirty="0" smtClean="0"/>
              <a:t>Wider </a:t>
            </a:r>
            <a:r>
              <a:rPr lang="en-GB" sz="2000" dirty="0"/>
              <a:t>ambit than traditional cost-benefit analysis</a:t>
            </a:r>
          </a:p>
          <a:p>
            <a:pPr>
              <a:buFontTx/>
              <a:buChar char="•"/>
            </a:pPr>
            <a:r>
              <a:rPr lang="en-GB" sz="2000" dirty="0" smtClean="0"/>
              <a:t>Economy </a:t>
            </a:r>
            <a:r>
              <a:rPr lang="en-GB" sz="2000" dirty="0"/>
              <a:t>divided into numerous industries (53)</a:t>
            </a:r>
          </a:p>
          <a:p>
            <a:pPr>
              <a:buFontTx/>
              <a:buChar char="•"/>
            </a:pPr>
            <a:r>
              <a:rPr lang="en-GB" sz="2000" dirty="0" smtClean="0"/>
              <a:t>Track </a:t>
            </a:r>
            <a:r>
              <a:rPr lang="en-GB" sz="2000" dirty="0"/>
              <a:t>flow-on effects from one industry to another; </a:t>
            </a:r>
            <a:r>
              <a:rPr lang="en-GB" sz="2000" dirty="0" err="1"/>
              <a:t>eg</a:t>
            </a:r>
            <a:endParaRPr lang="en-GB" sz="2000" dirty="0"/>
          </a:p>
          <a:p>
            <a:pPr lvl="1"/>
            <a:r>
              <a:rPr lang="en-GB" sz="1800" dirty="0"/>
              <a:t>energy prices -&gt; industry costs -&gt; competitiveness -&gt; exports-&gt; labour demand -&gt; household spending -&gt; other industries</a:t>
            </a:r>
          </a:p>
          <a:p>
            <a:pPr>
              <a:buFontTx/>
              <a:buChar char="•"/>
            </a:pPr>
            <a:r>
              <a:rPr lang="en-GB" sz="2000" dirty="0" smtClean="0"/>
              <a:t>Designed </a:t>
            </a:r>
            <a:r>
              <a:rPr lang="en-GB" sz="2000" dirty="0"/>
              <a:t>for “what if”? scenarios, not forecasting</a:t>
            </a:r>
          </a:p>
          <a:p>
            <a:pPr>
              <a:buFontTx/>
              <a:buChar char="•"/>
            </a:pPr>
            <a:r>
              <a:rPr lang="en-GB" sz="2000" dirty="0" smtClean="0"/>
              <a:t>Able </a:t>
            </a:r>
            <a:r>
              <a:rPr lang="en-GB" sz="2000" dirty="0"/>
              <a:t>to accommodate government policies</a:t>
            </a:r>
            <a:r>
              <a:rPr lang="en-GB" dirty="0"/>
              <a:t> </a:t>
            </a:r>
          </a:p>
          <a:p>
            <a:pPr lvl="1"/>
            <a:r>
              <a:rPr lang="en-GB" sz="1800" dirty="0"/>
              <a:t>(tax, welfare, spending on infrastructure, user pays, subsidies)</a:t>
            </a:r>
          </a:p>
          <a:p>
            <a:r>
              <a:rPr lang="en-GB" sz="1800" dirty="0" smtClean="0"/>
              <a:t>...</a:t>
            </a:r>
            <a:r>
              <a:rPr lang="en-GB" sz="1800" dirty="0"/>
              <a:t>and external shocks (oil price rises, protectionism, some aspects of global warming)</a:t>
            </a:r>
            <a:endParaRPr lang="en-US" sz="1800" dirty="0"/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900113" y="260350"/>
            <a:ext cx="73453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3200" b="1" dirty="0">
                <a:solidFill>
                  <a:schemeClr val="accent2"/>
                </a:solidFill>
                <a:latin typeface="Times New Roman" pitchFamily="18" charset="0"/>
              </a:rPr>
              <a:t>What is a General Equilibrium Model?</a:t>
            </a:r>
            <a:endParaRPr lang="en-US" sz="3200" b="1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pic>
        <p:nvPicPr>
          <p:cNvPr id="3080" name="bach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63087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978" fill="hold"/>
                                        <p:tgtEl>
                                          <p:spTgt spid="308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" presetClass="entr" presetSubtype="1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" dur="1000"/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ntr" presetSubtype="1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1000"/>
                                        <p:tgtEl>
                                          <p:spTgt spid="30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1000"/>
                                        <p:tgtEl>
                                          <p:spTgt spid="30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8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1000"/>
                                        <p:tgtEl>
                                          <p:spTgt spid="30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30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11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1000"/>
                                        <p:tgtEl>
                                          <p:spTgt spid="30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1000"/>
                                        <p:tgtEl>
                                          <p:spTgt spid="30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14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1000"/>
                                        <p:tgtEl>
                                          <p:spTgt spid="30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1000"/>
                                        <p:tgtEl>
                                          <p:spTgt spid="30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17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1000"/>
                                        <p:tgtEl>
                                          <p:spTgt spid="307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4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80"/>
                </p:tgtEl>
              </p:cMediaNode>
            </p:audio>
          </p:childTnLst>
        </p:cTn>
      </p:par>
    </p:tnLst>
    <p:bldLst>
      <p:bldP spid="307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4755" name="Object 3"/>
          <p:cNvGraphicFramePr>
            <a:graphicFrameLocks noChangeAspect="1"/>
          </p:cNvGraphicFramePr>
          <p:nvPr/>
        </p:nvGraphicFramePr>
        <p:xfrm>
          <a:off x="8001000" y="6357938"/>
          <a:ext cx="1143000" cy="500062"/>
        </p:xfrm>
        <a:graphic>
          <a:graphicData uri="http://schemas.openxmlformats.org/presentationml/2006/ole">
            <p:oleObj spid="_x0000_s60418" name="Document" r:id="rId3" imgW="2601000" imgH="1137600" progId="Word.Document.8">
              <p:embed/>
            </p:oleObj>
          </a:graphicData>
        </a:graphic>
      </p:graphicFrame>
      <p:sp>
        <p:nvSpPr>
          <p:cNvPr id="74763" name="Text Box 11"/>
          <p:cNvSpPr txBox="1">
            <a:spLocks noChangeArrowheads="1"/>
          </p:cNvSpPr>
          <p:nvPr/>
        </p:nvSpPr>
        <p:spPr bwMode="auto">
          <a:xfrm>
            <a:off x="1042988" y="260350"/>
            <a:ext cx="712946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NZ" sz="3600" b="1" dirty="0" smtClean="0">
                <a:solidFill>
                  <a:schemeClr val="accent2"/>
                </a:solidFill>
                <a:latin typeface="Times New Roman" pitchFamily="18" charset="0"/>
              </a:rPr>
              <a:t>Modelling </a:t>
            </a:r>
            <a:r>
              <a:rPr lang="en-NZ" sz="3600" b="1" dirty="0">
                <a:solidFill>
                  <a:schemeClr val="accent2"/>
                </a:solidFill>
                <a:latin typeface="Times New Roman" pitchFamily="18" charset="0"/>
              </a:rPr>
              <a:t>Procedure</a:t>
            </a:r>
            <a:endParaRPr lang="en-US" sz="3600" b="1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74765" name="Text Box 13"/>
          <p:cNvSpPr txBox="1">
            <a:spLocks noChangeArrowheads="1"/>
          </p:cNvSpPr>
          <p:nvPr/>
        </p:nvSpPr>
        <p:spPr bwMode="auto">
          <a:xfrm>
            <a:off x="539552" y="1196752"/>
            <a:ext cx="8135938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74638" indent="-274638">
              <a:lnSpc>
                <a:spcPct val="150000"/>
              </a:lnSpc>
              <a:buFontTx/>
              <a:buChar char="•"/>
            </a:pPr>
            <a:r>
              <a:rPr lang="en-NZ" sz="2000" dirty="0"/>
              <a:t>Prepare “Business as Usual” scenario – </a:t>
            </a:r>
            <a:r>
              <a:rPr lang="en-NZ" sz="2000" b="1" dirty="0">
                <a:solidFill>
                  <a:srgbClr val="CC0000"/>
                </a:solidFill>
              </a:rPr>
              <a:t>not a forecast.</a:t>
            </a:r>
          </a:p>
          <a:p>
            <a:pPr marL="274638" indent="-274638">
              <a:lnSpc>
                <a:spcPct val="150000"/>
              </a:lnSpc>
              <a:buFontTx/>
              <a:buChar char="•"/>
            </a:pPr>
            <a:r>
              <a:rPr lang="en-NZ" sz="2000" dirty="0"/>
              <a:t>Compare alternative policies and shocks against the BAU.</a:t>
            </a:r>
          </a:p>
          <a:p>
            <a:pPr marL="274638" indent="-274638">
              <a:lnSpc>
                <a:spcPct val="150000"/>
              </a:lnSpc>
              <a:buFontTx/>
              <a:buChar char="•"/>
            </a:pPr>
            <a:r>
              <a:rPr lang="en-NZ" sz="2000" dirty="0"/>
              <a:t>Model strength is </a:t>
            </a:r>
            <a:r>
              <a:rPr lang="en-NZ" sz="2000" dirty="0" err="1"/>
              <a:t>allocative</a:t>
            </a:r>
            <a:r>
              <a:rPr lang="en-NZ" sz="2000" dirty="0"/>
              <a:t> efficiency.  </a:t>
            </a:r>
            <a:endParaRPr lang="en-NZ" sz="2000" dirty="0" smtClean="0"/>
          </a:p>
          <a:p>
            <a:pPr marL="274638" indent="-274638">
              <a:lnSpc>
                <a:spcPct val="150000"/>
              </a:lnSpc>
              <a:buFontTx/>
              <a:buChar char="•"/>
            </a:pPr>
            <a:r>
              <a:rPr lang="en-NZ" sz="2000" dirty="0" smtClean="0"/>
              <a:t>Macroeconomic  closure: in </a:t>
            </a:r>
            <a:r>
              <a:rPr lang="en-NZ" sz="2000" dirty="0"/>
              <a:t>all scenarios the following are </a:t>
            </a:r>
            <a:r>
              <a:rPr lang="en-NZ" sz="2000" dirty="0" smtClean="0"/>
              <a:t>held </a:t>
            </a:r>
            <a:r>
              <a:rPr lang="en-NZ" sz="2000" dirty="0"/>
              <a:t>constant at BAU levels:</a:t>
            </a:r>
          </a:p>
          <a:p>
            <a:pPr marL="720725" lvl="1" indent="-266700">
              <a:lnSpc>
                <a:spcPct val="150000"/>
              </a:lnSpc>
              <a:buFont typeface="Wingdings" pitchFamily="2" charset="2"/>
              <a:buChar char="§"/>
            </a:pPr>
            <a:r>
              <a:rPr lang="en-NZ" sz="1800" dirty="0"/>
              <a:t>Total employment, wage rates endogenous.</a:t>
            </a:r>
          </a:p>
          <a:p>
            <a:pPr marL="720725" lvl="1" indent="-266700">
              <a:lnSpc>
                <a:spcPct val="150000"/>
              </a:lnSpc>
              <a:buFont typeface="Wingdings" pitchFamily="2" charset="2"/>
              <a:buChar char="§"/>
            </a:pPr>
            <a:r>
              <a:rPr lang="en-NZ" sz="1800" dirty="0" smtClean="0"/>
              <a:t>After tax rates of return, capital stock endogenous.</a:t>
            </a:r>
            <a:endParaRPr lang="en-NZ" sz="1800" dirty="0"/>
          </a:p>
          <a:p>
            <a:pPr marL="720725" lvl="1" indent="-266700">
              <a:lnSpc>
                <a:spcPct val="150000"/>
              </a:lnSpc>
              <a:buFont typeface="Wingdings" pitchFamily="2" charset="2"/>
              <a:buChar char="§"/>
            </a:pPr>
            <a:r>
              <a:rPr lang="en-NZ" sz="1800" dirty="0" err="1"/>
              <a:t>BoP</a:t>
            </a:r>
            <a:r>
              <a:rPr lang="en-NZ" sz="1800" dirty="0"/>
              <a:t>, real exchange rate endogenous.</a:t>
            </a:r>
          </a:p>
          <a:p>
            <a:pPr marL="720725" lvl="1" indent="-266700">
              <a:lnSpc>
                <a:spcPct val="150000"/>
              </a:lnSpc>
              <a:buFont typeface="Wingdings" pitchFamily="2" charset="2"/>
              <a:buChar char="§"/>
            </a:pPr>
            <a:r>
              <a:rPr lang="en-NZ" sz="1800" dirty="0"/>
              <a:t>Fiscal surplus, personal income tax rates endogenous.</a:t>
            </a:r>
          </a:p>
          <a:p>
            <a:pPr marL="274638" indent="-274638"/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47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47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47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47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47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47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47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47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65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052736"/>
            <a:ext cx="7992888" cy="5078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8001000" y="6357938"/>
          <a:ext cx="1143000" cy="500062"/>
        </p:xfrm>
        <a:graphic>
          <a:graphicData uri="http://schemas.openxmlformats.org/presentationml/2006/ole">
            <p:oleObj spid="_x0000_s43010" name="Document" r:id="rId4" imgW="2601000" imgH="1137600" progId="Word.Document.8">
              <p:embed/>
            </p:oleObj>
          </a:graphicData>
        </a:graphic>
      </p:graphicFrame>
      <p:sp>
        <p:nvSpPr>
          <p:cNvPr id="9" name="Rectangle 8"/>
          <p:cNvSpPr/>
          <p:nvPr/>
        </p:nvSpPr>
        <p:spPr>
          <a:xfrm>
            <a:off x="2699792" y="260648"/>
            <a:ext cx="36724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NZ" sz="3200" b="1" kern="0" dirty="0" smtClean="0">
                <a:solidFill>
                  <a:schemeClr val="accent2"/>
                </a:solidFill>
                <a:latin typeface="Times New Roman"/>
                <a:ea typeface="+mj-ea"/>
                <a:cs typeface="+mj-cs"/>
              </a:rPr>
              <a:t>Scenario Structure</a:t>
            </a:r>
            <a:endParaRPr lang="en-NZ" dirty="0">
              <a:solidFill>
                <a:schemeClr val="accent2"/>
              </a:solidFill>
            </a:endParaRPr>
          </a:p>
        </p:txBody>
      </p:sp>
      <p:pic>
        <p:nvPicPr>
          <p:cNvPr id="4301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11760" y="1412776"/>
            <a:ext cx="15525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8001000" y="6357938"/>
          <a:ext cx="1143000" cy="500062"/>
        </p:xfrm>
        <a:graphic>
          <a:graphicData uri="http://schemas.openxmlformats.org/presentationml/2006/ole">
            <p:oleObj spid="_x0000_s62466" name="Document" r:id="rId3" imgW="2601000" imgH="1137600" progId="Word.Document.8">
              <p:embed/>
            </p:oleObj>
          </a:graphicData>
        </a:graphic>
      </p:graphicFrame>
      <p:sp>
        <p:nvSpPr>
          <p:cNvPr id="8" name="Rectangle 7"/>
          <p:cNvSpPr/>
          <p:nvPr/>
        </p:nvSpPr>
        <p:spPr>
          <a:xfrm>
            <a:off x="1043608" y="260648"/>
            <a:ext cx="29523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3200" b="1" kern="0" dirty="0" smtClean="0">
                <a:solidFill>
                  <a:schemeClr val="accent2"/>
                </a:solidFill>
                <a:latin typeface="Times New Roman"/>
                <a:ea typeface="+mj-ea"/>
                <a:cs typeface="+mj-cs"/>
              </a:rPr>
              <a:t>2020 Scenarios</a:t>
            </a:r>
            <a:endParaRPr lang="en-NZ" dirty="0">
              <a:solidFill>
                <a:schemeClr val="accent2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95536" y="1124744"/>
          <a:ext cx="4611596" cy="4846694"/>
        </p:xfrm>
        <a:graphic>
          <a:graphicData uri="http://schemas.openxmlformats.org/drawingml/2006/table">
            <a:tbl>
              <a:tblPr/>
              <a:tblGrid>
                <a:gridCol w="1314987"/>
                <a:gridCol w="706495"/>
                <a:gridCol w="863187"/>
                <a:gridCol w="863740"/>
                <a:gridCol w="863187"/>
              </a:tblGrid>
              <a:tr h="162685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en-NZ" sz="1000" dirty="0">
                        <a:latin typeface="Arial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 dirty="0">
                          <a:latin typeface="Arial"/>
                          <a:ea typeface="Times New Roman"/>
                          <a:cs typeface="Times New Roman"/>
                        </a:rPr>
                        <a:t>BAU</a:t>
                      </a:r>
                      <a:endParaRPr lang="en-NZ" sz="1000" dirty="0"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 dirty="0">
                          <a:latin typeface="Arial"/>
                          <a:ea typeface="Times New Roman"/>
                          <a:cs typeface="Times New Roman"/>
                        </a:rPr>
                        <a:t>Scenario </a:t>
                      </a:r>
                      <a:r>
                        <a:rPr lang="en-NZ" sz="1000" dirty="0" smtClean="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en-NZ" sz="1000" dirty="0"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>
                          <a:latin typeface="Arial"/>
                          <a:ea typeface="Times New Roman"/>
                          <a:cs typeface="Times New Roman"/>
                        </a:rPr>
                        <a:t>Scenario 2</a:t>
                      </a:r>
                      <a:r>
                        <a:rPr lang="en-NZ" sz="100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 dirty="0">
                          <a:latin typeface="Arial"/>
                          <a:ea typeface="Times New Roman"/>
                          <a:cs typeface="Times New Roman"/>
                        </a:rPr>
                        <a:t>Scenario 2a</a:t>
                      </a:r>
                      <a:r>
                        <a:rPr lang="en-NZ" sz="1000" dirty="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en-NZ" sz="1000" dirty="0"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054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 dirty="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en-NZ" sz="1000" dirty="0"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en-NZ" sz="1000" dirty="0">
                        <a:solidFill>
                          <a:srgbClr val="7030A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 dirty="0">
                          <a:latin typeface="Arial"/>
                          <a:ea typeface="Times New Roman"/>
                        </a:rPr>
                        <a:t>GWP</a:t>
                      </a:r>
                      <a:endParaRPr lang="en-NZ" sz="1000" dirty="0">
                        <a:latin typeface="Times New Roman"/>
                        <a:ea typeface="Times New Roman"/>
                      </a:endParaRPr>
                    </a:p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 dirty="0">
                          <a:latin typeface="Arial"/>
                          <a:ea typeface="Times New Roman"/>
                        </a:rPr>
                        <a:t>$35/t</a:t>
                      </a:r>
                      <a:endParaRPr lang="en-NZ" sz="1000" dirty="0"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 dirty="0">
                          <a:latin typeface="Arial"/>
                          <a:ea typeface="Times New Roman"/>
                        </a:rPr>
                        <a:t>GTP</a:t>
                      </a:r>
                      <a:endParaRPr lang="en-NZ" sz="1000" dirty="0">
                        <a:latin typeface="Times New Roman"/>
                        <a:ea typeface="Times New Roman"/>
                      </a:endParaRPr>
                    </a:p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 dirty="0">
                          <a:latin typeface="Arial"/>
                          <a:ea typeface="Times New Roman"/>
                        </a:rPr>
                        <a:t>$42/t</a:t>
                      </a:r>
                      <a:endParaRPr lang="en-NZ" sz="1000" dirty="0"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</a:rPr>
                        <a:t>GTP</a:t>
                      </a:r>
                      <a:endParaRPr lang="en-NZ" sz="1000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</a:rPr>
                        <a:t>$42/t</a:t>
                      </a:r>
                      <a:endParaRPr lang="en-NZ" sz="1000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4170">
                <a:tc>
                  <a:txBody>
                    <a:bodyPr/>
                    <a:lstStyle/>
                    <a:p>
                      <a:endParaRPr lang="en-NZ" sz="1000">
                        <a:latin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en-NZ" sz="1000">
                        <a:solidFill>
                          <a:srgbClr val="7030A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 dirty="0" smtClean="0">
                          <a:latin typeface="Arial"/>
                          <a:ea typeface="Times New Roman"/>
                        </a:rPr>
                        <a:t>(% ∆ on BAU)</a:t>
                      </a:r>
                      <a:endParaRPr lang="en-NZ" sz="1000" dirty="0">
                        <a:latin typeface="Arial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en-NZ" sz="1000" dirty="0">
                        <a:latin typeface="Arial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</a:rPr>
                        <a:t>Commodity prices from Scenario 1</a:t>
                      </a:r>
                      <a:endParaRPr lang="en-NZ" sz="1000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685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 dirty="0">
                          <a:latin typeface="Arial"/>
                          <a:ea typeface="Times New Roman"/>
                          <a:cs typeface="Times New Roman"/>
                        </a:rPr>
                        <a:t>Private Consumption </a:t>
                      </a:r>
                      <a:endParaRPr lang="en-NZ" sz="1000" dirty="0"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81635" algn="dec"/>
                        </a:tabLst>
                      </a:pPr>
                      <a:endParaRPr lang="en-NZ" sz="1000" dirty="0"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81635" algn="dec"/>
                        </a:tabLst>
                      </a:pPr>
                      <a:r>
                        <a:rPr lang="en-NZ" sz="1000" dirty="0">
                          <a:latin typeface="Arial"/>
                          <a:ea typeface="Times New Roman"/>
                        </a:rPr>
                        <a:t>1.1</a:t>
                      </a:r>
                      <a:endParaRPr lang="en-NZ" sz="1000" dirty="0"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81635" algn="dec"/>
                        </a:tabLst>
                      </a:pPr>
                      <a:r>
                        <a:rPr lang="en-NZ" sz="1000" dirty="0">
                          <a:latin typeface="Arial"/>
                          <a:ea typeface="Times New Roman"/>
                        </a:rPr>
                        <a:t>0.9</a:t>
                      </a:r>
                      <a:endParaRPr lang="en-NZ" sz="1000" dirty="0"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81635" algn="dec"/>
                        </a:tabLst>
                      </a:pPr>
                      <a:r>
                        <a:rPr lang="en-NZ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</a:rPr>
                        <a:t>1.0</a:t>
                      </a:r>
                      <a:endParaRPr lang="en-NZ" sz="1000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685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>
                          <a:latin typeface="Arial"/>
                          <a:ea typeface="Times New Roman"/>
                          <a:cs typeface="Times New Roman"/>
                        </a:rPr>
                        <a:t>Exports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81635" algn="dec"/>
                        </a:tabLst>
                      </a:pPr>
                      <a:endParaRPr lang="en-NZ" sz="1000" dirty="0"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81635" algn="dec"/>
                        </a:tabLst>
                      </a:pPr>
                      <a:r>
                        <a:rPr lang="en-NZ" sz="1000" dirty="0">
                          <a:latin typeface="Arial"/>
                          <a:ea typeface="Times New Roman"/>
                        </a:rPr>
                        <a:t>1.0</a:t>
                      </a:r>
                      <a:endParaRPr lang="en-NZ" sz="1000" dirty="0"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81635" algn="dec"/>
                        </a:tabLst>
                      </a:pPr>
                      <a:r>
                        <a:rPr lang="en-NZ" sz="1000">
                          <a:latin typeface="Arial"/>
                          <a:ea typeface="Times New Roman"/>
                        </a:rPr>
                        <a:t>1.3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81635" algn="dec"/>
                        </a:tabLst>
                      </a:pPr>
                      <a:r>
                        <a:rPr lang="en-NZ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</a:rPr>
                        <a:t>1.4</a:t>
                      </a:r>
                      <a:endParaRPr lang="en-NZ" sz="1000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685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 dirty="0">
                          <a:latin typeface="Arial"/>
                          <a:ea typeface="Times New Roman"/>
                          <a:cs typeface="Times New Roman"/>
                        </a:rPr>
                        <a:t>Imports</a:t>
                      </a:r>
                      <a:endParaRPr lang="en-NZ" sz="1000" dirty="0"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81635" algn="dec"/>
                        </a:tabLst>
                      </a:pP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81635" algn="dec"/>
                        </a:tabLst>
                      </a:pPr>
                      <a:r>
                        <a:rPr lang="en-NZ" sz="1000" dirty="0">
                          <a:latin typeface="Arial"/>
                          <a:ea typeface="Times New Roman"/>
                        </a:rPr>
                        <a:t>2.6</a:t>
                      </a:r>
                      <a:endParaRPr lang="en-NZ" sz="1000" dirty="0"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81635" algn="dec"/>
                        </a:tabLst>
                      </a:pPr>
                      <a:r>
                        <a:rPr lang="en-NZ" sz="1000" dirty="0">
                          <a:latin typeface="Arial"/>
                          <a:ea typeface="Times New Roman"/>
                        </a:rPr>
                        <a:t>2.6</a:t>
                      </a:r>
                      <a:endParaRPr lang="en-NZ" sz="1000" dirty="0"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81635" algn="dec"/>
                        </a:tabLst>
                      </a:pPr>
                      <a:r>
                        <a:rPr lang="en-NZ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</a:rPr>
                        <a:t>2.8</a:t>
                      </a:r>
                      <a:endParaRPr lang="en-NZ" sz="1000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685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>
                          <a:latin typeface="Arial"/>
                          <a:ea typeface="Times New Roman"/>
                          <a:cs typeface="Times New Roman"/>
                        </a:rPr>
                        <a:t>GDP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81635" algn="dec"/>
                        </a:tabLst>
                      </a:pP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81635" algn="dec"/>
                        </a:tabLst>
                      </a:pPr>
                      <a:r>
                        <a:rPr lang="en-NZ" sz="1000" dirty="0">
                          <a:latin typeface="Arial"/>
                          <a:ea typeface="Times New Roman"/>
                        </a:rPr>
                        <a:t>0.3</a:t>
                      </a:r>
                      <a:endParaRPr lang="en-NZ" sz="1000" dirty="0"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81635" algn="dec"/>
                        </a:tabLst>
                      </a:pPr>
                      <a:r>
                        <a:rPr lang="en-NZ" sz="1000" dirty="0">
                          <a:latin typeface="Arial"/>
                          <a:ea typeface="Times New Roman"/>
                        </a:rPr>
                        <a:t>0.3</a:t>
                      </a:r>
                      <a:endParaRPr lang="en-NZ" sz="1000" dirty="0"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81635" algn="dec"/>
                        </a:tabLst>
                      </a:pPr>
                      <a:r>
                        <a:rPr lang="en-NZ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</a:rPr>
                        <a:t>0.3</a:t>
                      </a:r>
                      <a:endParaRPr lang="en-NZ" sz="1000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685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>
                          <a:latin typeface="Arial"/>
                          <a:ea typeface="Times New Roman"/>
                          <a:cs typeface="Times New Roman"/>
                        </a:rPr>
                        <a:t>RGNDI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81635" algn="dec"/>
                        </a:tabLst>
                      </a:pPr>
                      <a:endParaRPr lang="en-NZ" sz="1000" dirty="0"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81635" algn="dec"/>
                        </a:tabLst>
                      </a:pPr>
                      <a:r>
                        <a:rPr lang="en-NZ" sz="1000" dirty="0">
                          <a:latin typeface="Arial"/>
                          <a:ea typeface="Times New Roman"/>
                        </a:rPr>
                        <a:t>0.8</a:t>
                      </a:r>
                      <a:endParaRPr lang="en-NZ" sz="1000" dirty="0"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81635" algn="dec"/>
                        </a:tabLst>
                      </a:pPr>
                      <a:r>
                        <a:rPr lang="en-NZ" sz="1000" dirty="0">
                          <a:latin typeface="Arial"/>
                          <a:ea typeface="Times New Roman"/>
                        </a:rPr>
                        <a:t>0.7</a:t>
                      </a:r>
                      <a:endParaRPr lang="en-NZ" sz="1000" dirty="0"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81635" algn="dec"/>
                        </a:tabLst>
                      </a:pPr>
                      <a:r>
                        <a:rPr lang="en-NZ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</a:rPr>
                        <a:t>0.7</a:t>
                      </a:r>
                      <a:endParaRPr lang="en-NZ" sz="1000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685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en-NZ" sz="1000">
                        <a:latin typeface="Arial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66065" algn="dec"/>
                          <a:tab pos="381635" algn="dec"/>
                        </a:tabLst>
                      </a:pPr>
                      <a:endParaRPr lang="en-NZ" sz="1000">
                        <a:latin typeface="Arial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01930" algn="dec"/>
                        </a:tabLst>
                      </a:pPr>
                      <a:endParaRPr lang="en-NZ" sz="1000">
                        <a:latin typeface="Arial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13690" algn="dec"/>
                        </a:tabLst>
                      </a:pPr>
                      <a:endParaRPr lang="en-NZ" sz="1000">
                        <a:latin typeface="Arial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13690" algn="dec"/>
                        </a:tabLst>
                      </a:pPr>
                      <a:endParaRPr lang="en-NZ" sz="1000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685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en-NZ" sz="1000">
                        <a:latin typeface="Arial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66065" algn="dec"/>
                          <a:tab pos="381635" algn="dec"/>
                        </a:tabLst>
                      </a:pPr>
                      <a:r>
                        <a:rPr lang="en-NZ" sz="1000">
                          <a:latin typeface="Arial"/>
                          <a:ea typeface="Times New Roman"/>
                        </a:rPr>
                        <a:t>MT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-4389755" algn="dec"/>
                          <a:tab pos="201930" algn="dec"/>
                        </a:tabLst>
                      </a:pPr>
                      <a:r>
                        <a:rPr lang="en-NZ" sz="1000">
                          <a:latin typeface="Arial"/>
                          <a:ea typeface="Times New Roman"/>
                        </a:rPr>
                        <a:t>      MT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-5109845" algn="dec"/>
                        </a:tabLst>
                      </a:pPr>
                      <a:r>
                        <a:rPr lang="en-NZ" sz="1000">
                          <a:latin typeface="Arial"/>
                          <a:ea typeface="Times New Roman"/>
                        </a:rPr>
                        <a:t>     MT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-5109845" algn="dec"/>
                        </a:tabLst>
                      </a:pPr>
                      <a:r>
                        <a:rPr lang="en-NZ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</a:rPr>
                        <a:t>     MT</a:t>
                      </a:r>
                      <a:endParaRPr lang="en-NZ" sz="1000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685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>
                          <a:latin typeface="Arial"/>
                          <a:ea typeface="Times New Roman"/>
                          <a:cs typeface="Times New Roman"/>
                        </a:rPr>
                        <a:t>CO</a:t>
                      </a:r>
                      <a:r>
                        <a:rPr lang="en-NZ" sz="1000" baseline="-2500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NZ" sz="1000">
                          <a:latin typeface="Arial"/>
                          <a:ea typeface="Times New Roman"/>
                          <a:cs typeface="Times New Roman"/>
                        </a:rPr>
                        <a:t>e 1990 (GWP)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NZ" sz="1000">
                        <a:latin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91465" algn="dec"/>
                        </a:tabLst>
                      </a:pPr>
                      <a:r>
                        <a:rPr lang="en-NZ" sz="1000">
                          <a:latin typeface="Arial"/>
                          <a:ea typeface="Times New Roman"/>
                        </a:rPr>
                        <a:t>65.3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NZ" sz="1000">
                        <a:latin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13690" algn="dec"/>
                        </a:tabLst>
                      </a:pPr>
                      <a:endParaRPr lang="en-NZ" sz="1000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685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>
                          <a:latin typeface="Arial"/>
                          <a:ea typeface="Times New Roman"/>
                          <a:cs typeface="Times New Roman"/>
                        </a:rPr>
                        <a:t>CO</a:t>
                      </a:r>
                      <a:r>
                        <a:rPr lang="en-NZ" sz="1000" baseline="-2500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NZ" sz="1000">
                          <a:latin typeface="Arial"/>
                          <a:ea typeface="Times New Roman"/>
                          <a:cs typeface="Times New Roman"/>
                        </a:rPr>
                        <a:t>e 1990 (GTP)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NZ" sz="1000">
                        <a:latin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NZ" sz="1000">
                        <a:latin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13690" algn="dec"/>
                        </a:tabLst>
                      </a:pPr>
                      <a:r>
                        <a:rPr lang="en-NZ" sz="1000">
                          <a:latin typeface="Arial"/>
                          <a:ea typeface="Times New Roman"/>
                        </a:rPr>
                        <a:t>46.7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13690" algn="dec"/>
                        </a:tabLst>
                      </a:pPr>
                      <a:r>
                        <a:rPr lang="en-NZ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</a:rPr>
                        <a:t>46.7</a:t>
                      </a:r>
                      <a:endParaRPr lang="en-NZ" sz="1000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685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>
                          <a:latin typeface="Arial"/>
                          <a:ea typeface="Times New Roman"/>
                          <a:cs typeface="Times New Roman"/>
                        </a:rPr>
                        <a:t>AAU (GWP)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NZ" sz="1000">
                        <a:latin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91465" algn="dec"/>
                        </a:tabLst>
                      </a:pPr>
                      <a:r>
                        <a:rPr lang="en-NZ" sz="1000">
                          <a:latin typeface="Arial"/>
                          <a:ea typeface="Times New Roman"/>
                        </a:rPr>
                        <a:t>55.5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NZ" sz="1000">
                        <a:latin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13690" algn="dec"/>
                        </a:tabLst>
                      </a:pPr>
                      <a:endParaRPr lang="en-NZ" sz="1000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685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 dirty="0">
                          <a:latin typeface="Arial"/>
                          <a:ea typeface="Times New Roman"/>
                          <a:cs typeface="Times New Roman"/>
                        </a:rPr>
                        <a:t>AAU (GTP</a:t>
                      </a:r>
                      <a:r>
                        <a:rPr lang="en-NZ" sz="1000" dirty="0" smtClean="0"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en-NZ" sz="1000" dirty="0"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NZ" sz="1000">
                        <a:latin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NZ" sz="1000">
                        <a:latin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13690" algn="dec"/>
                        </a:tabLst>
                      </a:pPr>
                      <a:r>
                        <a:rPr lang="en-NZ" sz="1000">
                          <a:latin typeface="Arial"/>
                          <a:ea typeface="Times New Roman"/>
                        </a:rPr>
                        <a:t>39.7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13690" algn="dec"/>
                        </a:tabLst>
                      </a:pPr>
                      <a:r>
                        <a:rPr lang="en-NZ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</a:rPr>
                        <a:t>39.7</a:t>
                      </a:r>
                      <a:endParaRPr lang="en-NZ" sz="1000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685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>
                          <a:latin typeface="Arial"/>
                          <a:ea typeface="Times New Roman"/>
                          <a:cs typeface="Times New Roman"/>
                        </a:rPr>
                        <a:t>CO</a:t>
                      </a:r>
                      <a:r>
                        <a:rPr lang="en-NZ" sz="1000" baseline="-2500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NZ" sz="1000">
                          <a:latin typeface="Arial"/>
                          <a:ea typeface="Times New Roman"/>
                          <a:cs typeface="Times New Roman"/>
                        </a:rPr>
                        <a:t>e 2020 (GWP)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81635" algn="dec"/>
                        </a:tabLst>
                      </a:pPr>
                      <a:r>
                        <a:rPr lang="en-NZ" sz="1000">
                          <a:latin typeface="Arial"/>
                          <a:ea typeface="Times New Roman"/>
                          <a:cs typeface="Times New Roman"/>
                        </a:rPr>
                        <a:t>90.9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91465" algn="dec"/>
                        </a:tabLst>
                      </a:pPr>
                      <a:r>
                        <a:rPr lang="en-NZ" sz="1000">
                          <a:latin typeface="Arial"/>
                          <a:ea typeface="Times New Roman"/>
                        </a:rPr>
                        <a:t>91.0 (0.1%)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NZ" sz="1000">
                        <a:latin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13690" algn="dec"/>
                        </a:tabLst>
                      </a:pPr>
                      <a:endParaRPr lang="en-NZ" sz="1000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685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 dirty="0">
                          <a:latin typeface="Arial"/>
                          <a:ea typeface="Times New Roman"/>
                          <a:cs typeface="Times New Roman"/>
                        </a:rPr>
                        <a:t>CO</a:t>
                      </a:r>
                      <a:r>
                        <a:rPr lang="en-NZ" sz="1000" baseline="-25000" dirty="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NZ" sz="1000" dirty="0">
                          <a:latin typeface="Arial"/>
                          <a:ea typeface="Times New Roman"/>
                          <a:cs typeface="Times New Roman"/>
                        </a:rPr>
                        <a:t>e 2020 (GTP</a:t>
                      </a:r>
                      <a:r>
                        <a:rPr lang="en-NZ" sz="1000" dirty="0" smtClean="0"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en-NZ" sz="1000" dirty="0"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81635" algn="dec"/>
                        </a:tabLst>
                      </a:pPr>
                      <a:r>
                        <a:rPr lang="en-NZ" sz="1000">
                          <a:latin typeface="Arial"/>
                          <a:ea typeface="Times New Roman"/>
                          <a:cs typeface="Times New Roman"/>
                        </a:rPr>
                        <a:t>69.5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NZ" sz="1000">
                        <a:latin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13690" algn="dec"/>
                        </a:tabLst>
                      </a:pPr>
                      <a:r>
                        <a:rPr lang="en-NZ" sz="1000">
                          <a:latin typeface="Arial"/>
                          <a:ea typeface="Times New Roman"/>
                        </a:rPr>
                        <a:t>67.1 (-3.4%)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13690" algn="dec"/>
                        </a:tabLst>
                      </a:pPr>
                      <a:r>
                        <a:rPr lang="en-NZ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</a:rPr>
                        <a:t>67.4 (-3.0%)</a:t>
                      </a:r>
                      <a:endParaRPr lang="en-NZ" sz="1000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685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>
                          <a:latin typeface="Arial"/>
                          <a:ea typeface="Times New Roman"/>
                          <a:cs typeface="Times New Roman"/>
                        </a:rPr>
                        <a:t>Forestry net 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NZ" sz="1000">
                        <a:latin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91465" algn="dec"/>
                        </a:tabLst>
                      </a:pPr>
                      <a:r>
                        <a:rPr lang="en-NZ" sz="1000">
                          <a:latin typeface="Arial"/>
                          <a:ea typeface="Times New Roman"/>
                        </a:rPr>
                        <a:t>-16.1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13690" algn="dec"/>
                        </a:tabLst>
                      </a:pPr>
                      <a:r>
                        <a:rPr lang="en-NZ" sz="1000">
                          <a:latin typeface="Arial"/>
                          <a:ea typeface="Times New Roman"/>
                        </a:rPr>
                        <a:t>-16.1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13690" algn="dec"/>
                        </a:tabLst>
                      </a:pPr>
                      <a:r>
                        <a:rPr lang="en-NZ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</a:rPr>
                        <a:t>-16.1</a:t>
                      </a:r>
                      <a:endParaRPr lang="en-NZ" sz="1000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685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>
                          <a:latin typeface="Arial"/>
                          <a:ea typeface="Times New Roman"/>
                          <a:cs typeface="Times New Roman"/>
                        </a:rPr>
                        <a:t>Net deficit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NZ" sz="1000">
                        <a:latin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91465" algn="dec"/>
                        </a:tabLst>
                      </a:pPr>
                      <a:r>
                        <a:rPr lang="en-NZ" sz="1000">
                          <a:latin typeface="Arial"/>
                          <a:ea typeface="Times New Roman"/>
                        </a:rPr>
                        <a:t>19.4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13690" algn="dec"/>
                        </a:tabLst>
                      </a:pPr>
                      <a:r>
                        <a:rPr lang="en-NZ" sz="1000">
                          <a:latin typeface="Arial"/>
                          <a:ea typeface="Times New Roman"/>
                        </a:rPr>
                        <a:t>11.3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13690" algn="dec"/>
                        </a:tabLst>
                      </a:pPr>
                      <a:r>
                        <a:rPr lang="en-NZ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</a:rPr>
                        <a:t>11.6</a:t>
                      </a:r>
                      <a:endParaRPr lang="en-NZ" sz="1000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685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NZ" sz="1000" dirty="0" smtClean="0">
                          <a:latin typeface="Arial"/>
                          <a:ea typeface="Times New Roman"/>
                          <a:cs typeface="Times New Roman"/>
                        </a:rPr>
                        <a:t>as </a:t>
                      </a:r>
                      <a:r>
                        <a:rPr lang="en-NZ" sz="1000" dirty="0">
                          <a:latin typeface="Arial"/>
                          <a:ea typeface="Times New Roman"/>
                          <a:cs typeface="Times New Roman"/>
                        </a:rPr>
                        <a:t>% of </a:t>
                      </a:r>
                      <a:r>
                        <a:rPr lang="en-NZ" sz="1000" dirty="0" smtClean="0">
                          <a:latin typeface="Arial"/>
                          <a:ea typeface="Times New Roman"/>
                          <a:cs typeface="Times New Roman"/>
                        </a:rPr>
                        <a:t>BAU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en-NZ" sz="1000" dirty="0"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NZ" sz="1000">
                        <a:latin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91465" algn="dec"/>
                        </a:tabLst>
                      </a:pPr>
                      <a:r>
                        <a:rPr lang="en-NZ" sz="1000">
                          <a:latin typeface="Arial"/>
                          <a:ea typeface="Times New Roman"/>
                        </a:rPr>
                        <a:t>21.3%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13690" algn="dec"/>
                        </a:tabLst>
                      </a:pPr>
                      <a:r>
                        <a:rPr lang="en-NZ" sz="1000">
                          <a:latin typeface="Arial"/>
                          <a:ea typeface="Times New Roman"/>
                        </a:rPr>
                        <a:t>16.3%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13690" algn="dec"/>
                        </a:tabLst>
                      </a:pPr>
                      <a:r>
                        <a:rPr lang="en-NZ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</a:rPr>
                        <a:t>16.7%</a:t>
                      </a:r>
                      <a:endParaRPr lang="en-NZ" sz="1000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685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>
                          <a:latin typeface="Arial"/>
                          <a:ea typeface="Times New Roman"/>
                          <a:cs typeface="Times New Roman"/>
                        </a:rPr>
                        <a:t>CH</a:t>
                      </a:r>
                      <a:r>
                        <a:rPr lang="en-NZ" sz="1000" baseline="-25000">
                          <a:latin typeface="Arial"/>
                          <a:ea typeface="Times New Roman"/>
                          <a:cs typeface="Times New Roman"/>
                        </a:rPr>
                        <a:t>4 </a:t>
                      </a:r>
                      <a:r>
                        <a:rPr lang="en-NZ" sz="1000">
                          <a:latin typeface="Arial"/>
                          <a:ea typeface="Times New Roman"/>
                          <a:cs typeface="Times New Roman"/>
                        </a:rPr>
                        <a:t>&amp; N</a:t>
                      </a:r>
                      <a:r>
                        <a:rPr lang="en-NZ" sz="1000" baseline="-2500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NZ" sz="1000">
                          <a:latin typeface="Arial"/>
                          <a:ea typeface="Times New Roman"/>
                          <a:cs typeface="Times New Roman"/>
                        </a:rPr>
                        <a:t>O (GWP)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81635" algn="dec"/>
                        </a:tabLst>
                      </a:pPr>
                      <a:r>
                        <a:rPr lang="en-NZ" sz="1000">
                          <a:latin typeface="Arial"/>
                          <a:ea typeface="Times New Roman"/>
                          <a:cs typeface="Times New Roman"/>
                        </a:rPr>
                        <a:t>44.9 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91465" algn="dec"/>
                        </a:tabLst>
                      </a:pPr>
                      <a:r>
                        <a:rPr lang="en-NZ" sz="1000">
                          <a:latin typeface="Arial"/>
                          <a:ea typeface="Times New Roman"/>
                        </a:rPr>
                        <a:t>49.2 (9.6%)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NZ" sz="1000">
                        <a:latin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13690" algn="dec"/>
                        </a:tabLst>
                      </a:pPr>
                      <a:endParaRPr lang="en-NZ" sz="1000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685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>
                          <a:latin typeface="Arial"/>
                          <a:ea typeface="Times New Roman"/>
                          <a:cs typeface="Times New Roman"/>
                        </a:rPr>
                        <a:t>CH</a:t>
                      </a:r>
                      <a:r>
                        <a:rPr lang="en-NZ" sz="1000" baseline="-25000">
                          <a:latin typeface="Arial"/>
                          <a:ea typeface="Times New Roman"/>
                          <a:cs typeface="Times New Roman"/>
                        </a:rPr>
                        <a:t>4 </a:t>
                      </a:r>
                      <a:r>
                        <a:rPr lang="en-NZ" sz="1000">
                          <a:latin typeface="Arial"/>
                          <a:ea typeface="Times New Roman"/>
                          <a:cs typeface="Times New Roman"/>
                        </a:rPr>
                        <a:t>&amp; N</a:t>
                      </a:r>
                      <a:r>
                        <a:rPr lang="en-NZ" sz="1000" baseline="-2500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NZ" sz="1000">
                          <a:latin typeface="Arial"/>
                          <a:ea typeface="Times New Roman"/>
                          <a:cs typeface="Times New Roman"/>
                        </a:rPr>
                        <a:t>O (GTP)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81635" algn="dec"/>
                        </a:tabLst>
                      </a:pPr>
                      <a:r>
                        <a:rPr lang="en-NZ" sz="1000">
                          <a:latin typeface="Arial"/>
                          <a:ea typeface="Times New Roman"/>
                          <a:cs typeface="Times New Roman"/>
                        </a:rPr>
                        <a:t>23.4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NZ" sz="1000">
                        <a:latin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13690" algn="dec"/>
                        </a:tabLst>
                      </a:pPr>
                      <a:r>
                        <a:rPr lang="en-NZ" sz="1000">
                          <a:latin typeface="Arial"/>
                          <a:ea typeface="Times New Roman"/>
                        </a:rPr>
                        <a:t>26.0 (10.9%)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13690" algn="dec"/>
                        </a:tabLst>
                      </a:pPr>
                      <a:r>
                        <a:rPr lang="en-NZ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</a:rPr>
                        <a:t>26.2 (11.8%)</a:t>
                      </a:r>
                      <a:endParaRPr lang="en-NZ" sz="1000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Rectangle 12"/>
          <p:cNvSpPr/>
          <p:nvPr/>
        </p:nvSpPr>
        <p:spPr bwMode="auto">
          <a:xfrm>
            <a:off x="4211960" y="1052736"/>
            <a:ext cx="1008112" cy="504056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355976" y="908720"/>
            <a:ext cx="4392488" cy="5109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85622" tIns="152352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177800" marR="0" lvl="0" indent="-177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NZ" sz="1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N</a:t>
            </a:r>
            <a:r>
              <a:rPr kumimoji="0" lang="en-N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et </a:t>
            </a:r>
            <a:r>
              <a:rPr kumimoji="0" lang="en-N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gain to NZ in both scenarios (commodity prices v carbon price &amp; emissions responsibility target).</a:t>
            </a:r>
          </a:p>
          <a:p>
            <a:pPr marL="177800" marR="0" lvl="0" indent="-177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n-N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177800" lvl="0" indent="-177800">
              <a:spcBef>
                <a:spcPct val="0"/>
              </a:spcBef>
              <a:buFont typeface="Arial" pitchFamily="34" charset="0"/>
              <a:buChar char="•"/>
            </a:pPr>
            <a:r>
              <a:rPr lang="en-NZ" sz="1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In Scenario 2, the CO</a:t>
            </a:r>
            <a:r>
              <a:rPr lang="en-NZ" sz="1400" baseline="-30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lang="en-NZ" sz="1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price is higher than in Scenario 1 due to the lower prices on non-CO</a:t>
            </a:r>
            <a:r>
              <a:rPr lang="en-NZ" sz="1400" baseline="-30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lang="en-NZ" sz="1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gases.</a:t>
            </a:r>
          </a:p>
          <a:p>
            <a:pPr marL="177800" lvl="0" indent="-177800">
              <a:spcBef>
                <a:spcPct val="0"/>
              </a:spcBef>
              <a:buFont typeface="Arial" pitchFamily="34" charset="0"/>
              <a:buChar char="•"/>
            </a:pPr>
            <a:endParaRPr kumimoji="0" lang="en-N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77800" marR="0" lvl="0" indent="-177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N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 contention that a lower weight on methane emissions would lower the cost to New Zealand of meeting any given </a:t>
            </a:r>
            <a:r>
              <a:rPr kumimoji="0" lang="en-NZ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proportionate</a:t>
            </a:r>
            <a:r>
              <a:rPr kumimoji="0" lang="en-N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emissions obligation, is not supported by these results – at least not for 2020 and under the assumption that the world as a whole applies a price on agricultural emissions.  </a:t>
            </a:r>
          </a:p>
          <a:p>
            <a:pPr marL="177800" marR="0" lvl="0" indent="-177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n-N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77800" marR="0" lvl="0" indent="-177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N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Under the ETS free allocation is intensity based =&gt; expansion in agricultural occurs largely without that industry facing any additional emissions costs =&gt;</a:t>
            </a:r>
            <a:r>
              <a:rPr kumimoji="0" lang="en-NZ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cost on</a:t>
            </a:r>
            <a:r>
              <a:rPr kumimoji="0" lang="en-N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rest of the economy buying emissions units from offshore.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8001000" y="6357938"/>
          <a:ext cx="1143000" cy="500062"/>
        </p:xfrm>
        <a:graphic>
          <a:graphicData uri="http://schemas.openxmlformats.org/presentationml/2006/ole">
            <p:oleObj spid="_x0000_s63490" name="Document" r:id="rId3" imgW="2601000" imgH="1137600" progId="Word.Document.8">
              <p:embed/>
            </p:oleObj>
          </a:graphicData>
        </a:graphic>
      </p:graphicFrame>
      <p:sp>
        <p:nvSpPr>
          <p:cNvPr id="8" name="Rectangle 7"/>
          <p:cNvSpPr/>
          <p:nvPr/>
        </p:nvSpPr>
        <p:spPr>
          <a:xfrm>
            <a:off x="1475656" y="260648"/>
            <a:ext cx="29523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3200" b="1" kern="0" dirty="0" smtClean="0">
                <a:solidFill>
                  <a:schemeClr val="accent2"/>
                </a:solidFill>
                <a:latin typeface="Times New Roman"/>
                <a:ea typeface="+mj-ea"/>
                <a:cs typeface="+mj-cs"/>
              </a:rPr>
              <a:t>2020 Scenarios</a:t>
            </a:r>
            <a:endParaRPr lang="en-NZ" dirty="0">
              <a:solidFill>
                <a:schemeClr val="accent2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51520" y="1124744"/>
          <a:ext cx="5474783" cy="4861560"/>
        </p:xfrm>
        <a:graphic>
          <a:graphicData uri="http://schemas.openxmlformats.org/drawingml/2006/table">
            <a:tbl>
              <a:tblPr/>
              <a:tblGrid>
                <a:gridCol w="1314987"/>
                <a:gridCol w="706495"/>
                <a:gridCol w="863187"/>
                <a:gridCol w="863187"/>
                <a:gridCol w="863187"/>
                <a:gridCol w="863740"/>
              </a:tblGrid>
              <a:tr h="162685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en-NZ" sz="1000" dirty="0">
                        <a:latin typeface="Arial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 dirty="0">
                          <a:latin typeface="Arial"/>
                          <a:ea typeface="Times New Roman"/>
                          <a:cs typeface="Times New Roman"/>
                        </a:rPr>
                        <a:t>BAU</a:t>
                      </a:r>
                      <a:endParaRPr lang="en-NZ" sz="1000" dirty="0"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 dirty="0">
                          <a:latin typeface="Arial"/>
                          <a:ea typeface="Times New Roman"/>
                          <a:cs typeface="Times New Roman"/>
                        </a:rPr>
                        <a:t>Scenario 3</a:t>
                      </a:r>
                      <a:endParaRPr lang="en-NZ" sz="1000" dirty="0"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>
                          <a:latin typeface="Arial"/>
                          <a:ea typeface="Times New Roman"/>
                          <a:cs typeface="Times New Roman"/>
                        </a:rPr>
                        <a:t>Scenario 3a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>
                          <a:latin typeface="Arial"/>
                          <a:ea typeface="Times New Roman"/>
                          <a:cs typeface="Times New Roman"/>
                        </a:rPr>
                        <a:t>Scenario 4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 dirty="0">
                          <a:latin typeface="Arial"/>
                          <a:ea typeface="Times New Roman"/>
                          <a:cs typeface="Times New Roman"/>
                        </a:rPr>
                        <a:t>Scenario </a:t>
                      </a:r>
                      <a:r>
                        <a:rPr lang="en-NZ" sz="1000" dirty="0" smtClean="0">
                          <a:latin typeface="Arial"/>
                          <a:ea typeface="Times New Roman"/>
                          <a:cs typeface="Times New Roman"/>
                        </a:rPr>
                        <a:t>4a</a:t>
                      </a:r>
                      <a:endParaRPr lang="en-NZ" sz="1000" dirty="0"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054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 dirty="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en-NZ" sz="1000" dirty="0"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en-NZ" sz="1000" dirty="0">
                        <a:solidFill>
                          <a:srgbClr val="7030A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GWP</a:t>
                      </a:r>
                      <a:endParaRPr lang="en-NZ" sz="1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$77/t</a:t>
                      </a:r>
                      <a:br>
                        <a:rPr lang="en-NZ" sz="1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</a:br>
                      <a:endParaRPr lang="en-NZ" sz="1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GTP</a:t>
                      </a:r>
                      <a:endParaRPr lang="en-NZ" sz="1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$88/t</a:t>
                      </a:r>
                      <a:br>
                        <a:rPr lang="en-NZ" sz="1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</a:br>
                      <a:endParaRPr lang="en-NZ" sz="1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GWP</a:t>
                      </a:r>
                      <a:endParaRPr lang="en-NZ" sz="1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$77/t</a:t>
                      </a:r>
                      <a:endParaRPr lang="en-NZ" sz="1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GTP</a:t>
                      </a:r>
                      <a:endParaRPr lang="en-NZ" sz="1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$88/t</a:t>
                      </a:r>
                      <a:endParaRPr lang="en-NZ" sz="1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4170">
                <a:tc>
                  <a:txBody>
                    <a:bodyPr/>
                    <a:lstStyle/>
                    <a:p>
                      <a:endParaRPr lang="en-NZ" sz="1000">
                        <a:latin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en-NZ" sz="1000">
                        <a:solidFill>
                          <a:srgbClr val="7030A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Other countries shelter </a:t>
                      </a:r>
                      <a:r>
                        <a:rPr lang="en-NZ" sz="1000" dirty="0" err="1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agr</a:t>
                      </a:r>
                      <a:r>
                        <a:rPr lang="en-NZ" sz="1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 emissions</a:t>
                      </a:r>
                      <a:endParaRPr lang="en-NZ" sz="1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 dirty="0" err="1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Agr</a:t>
                      </a:r>
                      <a:r>
                        <a:rPr lang="en-NZ" sz="1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 non-CO</a:t>
                      </a:r>
                      <a:r>
                        <a:rPr lang="en-NZ" sz="1000" baseline="-25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2</a:t>
                      </a:r>
                      <a:r>
                        <a:rPr lang="en-NZ" sz="1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 excluded for all countries</a:t>
                      </a:r>
                      <a:endParaRPr lang="en-NZ" sz="1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</a:tr>
              <a:tr h="162685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en-NZ" sz="1000" dirty="0"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81635" algn="dec"/>
                        </a:tabLst>
                      </a:pPr>
                      <a:endParaRPr lang="en-NZ" sz="1000" dirty="0"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81635" algn="dec"/>
                        </a:tabLst>
                      </a:pPr>
                      <a:r>
                        <a:rPr lang="en-NZ" sz="1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(% ∆ on BAU)</a:t>
                      </a:r>
                      <a:endParaRPr lang="en-NZ" sz="10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81635" algn="dec"/>
                        </a:tabLst>
                      </a:pPr>
                      <a:endParaRPr lang="en-NZ" sz="1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81635" algn="dec"/>
                        </a:tabLst>
                      </a:pPr>
                      <a:endParaRPr lang="en-NZ" sz="1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81635" algn="dec"/>
                        </a:tabLst>
                      </a:pPr>
                      <a:endParaRPr lang="en-NZ" sz="1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685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en-NZ" sz="1000" dirty="0"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81635" algn="dec"/>
                        </a:tabLst>
                      </a:pPr>
                      <a:endParaRPr lang="en-NZ" sz="1000" dirty="0"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81635" algn="dec"/>
                        </a:tabLst>
                      </a:pPr>
                      <a:endParaRPr lang="en-NZ" sz="1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81635" algn="dec"/>
                        </a:tabLst>
                      </a:pPr>
                      <a:endParaRPr lang="en-NZ" sz="1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81635" algn="dec"/>
                        </a:tabLst>
                      </a:pPr>
                      <a:endParaRPr lang="en-NZ" sz="1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81635" algn="dec"/>
                        </a:tabLst>
                      </a:pPr>
                      <a:endParaRPr lang="en-NZ" sz="1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685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 dirty="0">
                          <a:latin typeface="Arial"/>
                          <a:ea typeface="Times New Roman"/>
                          <a:cs typeface="Times New Roman"/>
                        </a:rPr>
                        <a:t>Private Consumption </a:t>
                      </a:r>
                      <a:endParaRPr lang="en-NZ" sz="1000" dirty="0"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81635" algn="dec"/>
                        </a:tabLst>
                      </a:pPr>
                      <a:endParaRPr lang="en-NZ" sz="1000" dirty="0"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81635" algn="dec"/>
                        </a:tabLst>
                      </a:pPr>
                      <a:r>
                        <a:rPr lang="en-NZ" sz="1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-0.2</a:t>
                      </a:r>
                      <a:endParaRPr lang="en-NZ" sz="1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81635" algn="dec"/>
                        </a:tabLst>
                      </a:pPr>
                      <a:r>
                        <a:rPr lang="en-NZ" sz="1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-0.2</a:t>
                      </a:r>
                      <a:endParaRPr lang="en-NZ" sz="1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81635" algn="dec"/>
                        </a:tabLst>
                      </a:pPr>
                      <a:r>
                        <a:rPr lang="en-NZ" sz="1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0.6</a:t>
                      </a:r>
                      <a:endParaRPr lang="en-NZ" sz="1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81635" algn="dec"/>
                        </a:tabLst>
                      </a:pPr>
                      <a:r>
                        <a:rPr lang="en-NZ" sz="1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0.5</a:t>
                      </a:r>
                      <a:endParaRPr lang="en-NZ" sz="1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685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>
                          <a:latin typeface="Arial"/>
                          <a:ea typeface="Times New Roman"/>
                          <a:cs typeface="Times New Roman"/>
                        </a:rPr>
                        <a:t>Exports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81635" algn="dec"/>
                        </a:tabLst>
                      </a:pPr>
                      <a:endParaRPr lang="en-NZ" sz="1000" dirty="0"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81635" algn="dec"/>
                        </a:tabLst>
                      </a:pPr>
                      <a:r>
                        <a:rPr lang="en-NZ" sz="1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0.2</a:t>
                      </a:r>
                      <a:endParaRPr lang="en-NZ" sz="1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81635" algn="dec"/>
                        </a:tabLst>
                      </a:pPr>
                      <a:r>
                        <a:rPr lang="en-NZ" sz="100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1.1</a:t>
                      </a:r>
                      <a:endParaRPr lang="en-NZ" sz="10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81635" algn="dec"/>
                        </a:tabLst>
                      </a:pPr>
                      <a:r>
                        <a:rPr lang="en-NZ" sz="100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-0.3</a:t>
                      </a:r>
                      <a:endParaRPr lang="en-NZ" sz="10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81635" algn="dec"/>
                        </a:tabLst>
                      </a:pPr>
                      <a:r>
                        <a:rPr lang="en-NZ" sz="1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-0.5</a:t>
                      </a:r>
                      <a:endParaRPr lang="en-NZ" sz="1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685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 dirty="0">
                          <a:latin typeface="Arial"/>
                          <a:ea typeface="Times New Roman"/>
                          <a:cs typeface="Times New Roman"/>
                        </a:rPr>
                        <a:t>Imports</a:t>
                      </a:r>
                      <a:endParaRPr lang="en-NZ" sz="1000" dirty="0"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81635" algn="dec"/>
                        </a:tabLst>
                      </a:pP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81635" algn="dec"/>
                        </a:tabLst>
                      </a:pPr>
                      <a:r>
                        <a:rPr lang="en-NZ" sz="1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1.1</a:t>
                      </a:r>
                      <a:endParaRPr lang="en-NZ" sz="1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81635" algn="dec"/>
                        </a:tabLst>
                      </a:pPr>
                      <a:r>
                        <a:rPr lang="en-NZ" sz="1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1.4</a:t>
                      </a:r>
                      <a:endParaRPr lang="en-NZ" sz="1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81635" algn="dec"/>
                        </a:tabLst>
                      </a:pPr>
                      <a:r>
                        <a:rPr lang="en-NZ" sz="1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1.7</a:t>
                      </a:r>
                      <a:endParaRPr lang="en-NZ" sz="1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81635" algn="dec"/>
                        </a:tabLst>
                      </a:pPr>
                      <a:r>
                        <a:rPr lang="en-NZ" sz="1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1.7</a:t>
                      </a:r>
                      <a:endParaRPr lang="en-NZ" sz="1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685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>
                          <a:latin typeface="Arial"/>
                          <a:ea typeface="Times New Roman"/>
                          <a:cs typeface="Times New Roman"/>
                        </a:rPr>
                        <a:t>GDP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81635" algn="dec"/>
                        </a:tabLst>
                      </a:pP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81635" algn="dec"/>
                        </a:tabLst>
                      </a:pPr>
                      <a:r>
                        <a:rPr lang="en-NZ" sz="1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-0.4</a:t>
                      </a:r>
                      <a:endParaRPr lang="en-NZ" sz="1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81635" algn="dec"/>
                        </a:tabLst>
                      </a:pPr>
                      <a:r>
                        <a:rPr lang="en-NZ" sz="1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-0.3</a:t>
                      </a:r>
                      <a:endParaRPr lang="en-NZ" sz="1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81635" algn="dec"/>
                        </a:tabLst>
                      </a:pPr>
                      <a:r>
                        <a:rPr lang="en-NZ" sz="1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-0.2</a:t>
                      </a:r>
                      <a:endParaRPr lang="en-NZ" sz="1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81635" algn="dec"/>
                        </a:tabLst>
                      </a:pPr>
                      <a:r>
                        <a:rPr lang="en-NZ" sz="1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-0.3</a:t>
                      </a:r>
                      <a:endParaRPr lang="en-NZ" sz="1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685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>
                          <a:latin typeface="Arial"/>
                          <a:ea typeface="Times New Roman"/>
                          <a:cs typeface="Times New Roman"/>
                        </a:rPr>
                        <a:t>RGNDI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81635" algn="dec"/>
                        </a:tabLst>
                      </a:pPr>
                      <a:endParaRPr lang="en-NZ" sz="1000" dirty="0"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81635" algn="dec"/>
                        </a:tabLst>
                      </a:pPr>
                      <a:r>
                        <a:rPr lang="en-NZ" sz="1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-0.1</a:t>
                      </a:r>
                      <a:endParaRPr lang="en-NZ" sz="1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81635" algn="dec"/>
                        </a:tabLst>
                      </a:pPr>
                      <a:r>
                        <a:rPr lang="en-NZ" sz="1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-0.2</a:t>
                      </a:r>
                      <a:endParaRPr lang="en-NZ" sz="1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81635" algn="dec"/>
                        </a:tabLst>
                      </a:pPr>
                      <a:r>
                        <a:rPr lang="en-NZ" sz="1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0.4</a:t>
                      </a:r>
                      <a:endParaRPr lang="en-NZ" sz="1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81635" algn="dec"/>
                        </a:tabLst>
                      </a:pPr>
                      <a:r>
                        <a:rPr lang="en-NZ" sz="1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0.4</a:t>
                      </a:r>
                      <a:endParaRPr lang="en-NZ" sz="1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685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en-NZ" sz="1000">
                        <a:latin typeface="Arial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66065" algn="dec"/>
                          <a:tab pos="381635" algn="dec"/>
                        </a:tabLst>
                      </a:pPr>
                      <a:endParaRPr lang="en-NZ" sz="1000">
                        <a:latin typeface="Arial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5590" algn="dec"/>
                        </a:tabLst>
                      </a:pPr>
                      <a:endParaRPr lang="en-NZ" sz="1000" dirty="0">
                        <a:solidFill>
                          <a:schemeClr val="tx1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5590" algn="dec"/>
                        </a:tabLst>
                      </a:pPr>
                      <a:endParaRPr lang="en-NZ" sz="1000" dirty="0">
                        <a:solidFill>
                          <a:schemeClr val="tx1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5590" algn="dec"/>
                        </a:tabLst>
                      </a:pPr>
                      <a:endParaRPr lang="en-NZ" sz="1000" dirty="0">
                        <a:solidFill>
                          <a:schemeClr val="tx1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5590" algn="dec"/>
                        </a:tabLst>
                      </a:pPr>
                      <a:endParaRPr lang="en-NZ" sz="1000" dirty="0">
                        <a:solidFill>
                          <a:schemeClr val="tx1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685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en-NZ" sz="1000">
                        <a:latin typeface="Arial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66065" algn="dec"/>
                          <a:tab pos="381635" algn="dec"/>
                        </a:tabLst>
                      </a:pPr>
                      <a:r>
                        <a:rPr lang="en-NZ" sz="1000">
                          <a:latin typeface="Arial"/>
                          <a:ea typeface="Times New Roman"/>
                        </a:rPr>
                        <a:t>MT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-4389755" algn="dec"/>
                        </a:tabLst>
                      </a:pPr>
                      <a:r>
                        <a:rPr lang="en-NZ" sz="1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     MT</a:t>
                      </a:r>
                      <a:endParaRPr lang="en-NZ" sz="1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-4389755" algn="dec"/>
                        </a:tabLst>
                      </a:pPr>
                      <a:r>
                        <a:rPr lang="en-NZ" sz="1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     MT</a:t>
                      </a:r>
                      <a:endParaRPr lang="en-NZ" sz="1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-4389755" algn="dec"/>
                        </a:tabLst>
                      </a:pPr>
                      <a:r>
                        <a:rPr lang="en-NZ" sz="1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     MT</a:t>
                      </a:r>
                      <a:endParaRPr lang="en-NZ" sz="1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-4389755" algn="dec"/>
                        </a:tabLst>
                      </a:pPr>
                      <a:r>
                        <a:rPr lang="en-NZ" sz="1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     MT</a:t>
                      </a:r>
                      <a:endParaRPr lang="en-NZ" sz="1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685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>
                          <a:latin typeface="Arial"/>
                          <a:ea typeface="Times New Roman"/>
                          <a:cs typeface="Times New Roman"/>
                        </a:rPr>
                        <a:t>CO</a:t>
                      </a:r>
                      <a:r>
                        <a:rPr lang="en-NZ" sz="1000" baseline="-2500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NZ" sz="1000">
                          <a:latin typeface="Arial"/>
                          <a:ea typeface="Times New Roman"/>
                          <a:cs typeface="Times New Roman"/>
                        </a:rPr>
                        <a:t>e 1990 (GWP)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NZ" sz="1000">
                        <a:latin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91465" algn="dec"/>
                        </a:tabLst>
                      </a:pPr>
                      <a:r>
                        <a:rPr lang="en-NZ" sz="1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65.3</a:t>
                      </a:r>
                      <a:endParaRPr lang="en-NZ" sz="1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91465" algn="dec"/>
                        </a:tabLst>
                      </a:pPr>
                      <a:endParaRPr lang="en-NZ" sz="1000" dirty="0">
                        <a:solidFill>
                          <a:schemeClr val="tx1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91465" algn="dec"/>
                        </a:tabLst>
                      </a:pPr>
                      <a:r>
                        <a:rPr lang="en-NZ" sz="1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23.7</a:t>
                      </a:r>
                      <a:endParaRPr lang="en-NZ" sz="1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91465" algn="dec"/>
                        </a:tabLst>
                      </a:pPr>
                      <a:endParaRPr lang="en-NZ" sz="1000" dirty="0">
                        <a:solidFill>
                          <a:schemeClr val="tx1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685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>
                          <a:latin typeface="Arial"/>
                          <a:ea typeface="Times New Roman"/>
                          <a:cs typeface="Times New Roman"/>
                        </a:rPr>
                        <a:t>CO</a:t>
                      </a:r>
                      <a:r>
                        <a:rPr lang="en-NZ" sz="1000" baseline="-2500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NZ" sz="1000">
                          <a:latin typeface="Arial"/>
                          <a:ea typeface="Times New Roman"/>
                          <a:cs typeface="Times New Roman"/>
                        </a:rPr>
                        <a:t>e 1990 (GTP)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NZ" sz="1000">
                        <a:latin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91465" algn="dec"/>
                        </a:tabLst>
                      </a:pPr>
                      <a:endParaRPr lang="en-NZ" sz="1000" dirty="0">
                        <a:solidFill>
                          <a:schemeClr val="tx1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13690" algn="dec"/>
                        </a:tabLst>
                      </a:pPr>
                      <a:r>
                        <a:rPr lang="en-NZ" sz="1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46.7</a:t>
                      </a:r>
                      <a:endParaRPr lang="en-NZ" sz="1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91465" algn="dec"/>
                        </a:tabLst>
                      </a:pPr>
                      <a:endParaRPr lang="en-NZ" sz="1000" dirty="0">
                        <a:solidFill>
                          <a:schemeClr val="tx1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91465" algn="dec"/>
                        </a:tabLst>
                      </a:pPr>
                      <a:r>
                        <a:rPr lang="en-NZ" sz="1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23.7</a:t>
                      </a:r>
                      <a:endParaRPr lang="en-NZ" sz="1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685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>
                          <a:latin typeface="Arial"/>
                          <a:ea typeface="Times New Roman"/>
                          <a:cs typeface="Times New Roman"/>
                        </a:rPr>
                        <a:t>AAU (GWP)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NZ" sz="1000">
                        <a:latin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91465" algn="dec"/>
                        </a:tabLst>
                      </a:pPr>
                      <a:r>
                        <a:rPr lang="en-NZ" sz="1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55.5</a:t>
                      </a:r>
                      <a:endParaRPr lang="en-NZ" sz="1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13690" algn="dec"/>
                        </a:tabLst>
                      </a:pPr>
                      <a:endParaRPr lang="en-NZ" sz="1000">
                        <a:solidFill>
                          <a:schemeClr val="tx1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91465" algn="dec"/>
                        </a:tabLst>
                      </a:pPr>
                      <a:r>
                        <a:rPr lang="en-NZ" sz="1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20.1</a:t>
                      </a:r>
                      <a:endParaRPr lang="en-NZ" sz="1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91465" algn="dec"/>
                        </a:tabLst>
                      </a:pPr>
                      <a:endParaRPr lang="en-NZ" sz="1000" dirty="0">
                        <a:solidFill>
                          <a:schemeClr val="tx1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685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 dirty="0">
                          <a:latin typeface="Arial"/>
                          <a:ea typeface="Times New Roman"/>
                          <a:cs typeface="Times New Roman"/>
                        </a:rPr>
                        <a:t>AAU (GTP</a:t>
                      </a:r>
                      <a:r>
                        <a:rPr lang="en-NZ" sz="1000" dirty="0" smtClean="0"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en-NZ" sz="1000" dirty="0"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NZ" sz="1000">
                        <a:latin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91465" algn="dec"/>
                        </a:tabLst>
                      </a:pPr>
                      <a:endParaRPr lang="en-NZ" sz="1000" dirty="0">
                        <a:solidFill>
                          <a:schemeClr val="tx1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13690" algn="dec"/>
                        </a:tabLst>
                      </a:pPr>
                      <a:r>
                        <a:rPr lang="en-NZ" sz="100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39.7</a:t>
                      </a:r>
                      <a:endParaRPr lang="en-NZ" sz="10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91465" algn="dec"/>
                        </a:tabLst>
                      </a:pPr>
                      <a:endParaRPr lang="en-NZ" sz="1000" dirty="0">
                        <a:solidFill>
                          <a:schemeClr val="tx1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91465" algn="dec"/>
                        </a:tabLst>
                      </a:pPr>
                      <a:r>
                        <a:rPr lang="en-NZ" sz="1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20.1</a:t>
                      </a:r>
                      <a:endParaRPr lang="en-NZ" sz="1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685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>
                          <a:latin typeface="Arial"/>
                          <a:ea typeface="Times New Roman"/>
                          <a:cs typeface="Times New Roman"/>
                        </a:rPr>
                        <a:t>CO</a:t>
                      </a:r>
                      <a:r>
                        <a:rPr lang="en-NZ" sz="1000" baseline="-2500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NZ" sz="1000">
                          <a:latin typeface="Arial"/>
                          <a:ea typeface="Times New Roman"/>
                          <a:cs typeface="Times New Roman"/>
                        </a:rPr>
                        <a:t>e 2020 (GWP)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81635" algn="dec"/>
                        </a:tabLst>
                      </a:pPr>
                      <a:r>
                        <a:rPr lang="en-NZ" sz="1000">
                          <a:latin typeface="Arial"/>
                          <a:ea typeface="Times New Roman"/>
                          <a:cs typeface="Times New Roman"/>
                        </a:rPr>
                        <a:t>90.9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91465" algn="dec"/>
                        </a:tabLst>
                      </a:pPr>
                      <a:r>
                        <a:rPr lang="en-NZ" sz="1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86.1 (-5.3%)</a:t>
                      </a:r>
                      <a:endParaRPr lang="en-NZ" sz="1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13690" algn="dec"/>
                        </a:tabLst>
                      </a:pPr>
                      <a:endParaRPr lang="en-NZ" sz="1000">
                        <a:solidFill>
                          <a:schemeClr val="tx1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91465" algn="dec"/>
                        </a:tabLst>
                      </a:pPr>
                      <a:r>
                        <a:rPr lang="en-NZ" sz="100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39.9 (-16.2)</a:t>
                      </a:r>
                      <a:endParaRPr lang="en-NZ" sz="10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91465" algn="dec"/>
                        </a:tabLst>
                      </a:pPr>
                      <a:r>
                        <a:rPr lang="en-NZ" sz="1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39.2 (-17.6)</a:t>
                      </a:r>
                      <a:endParaRPr lang="en-NZ" sz="1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685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 dirty="0">
                          <a:latin typeface="Arial"/>
                          <a:ea typeface="Times New Roman"/>
                          <a:cs typeface="Times New Roman"/>
                        </a:rPr>
                        <a:t>CO</a:t>
                      </a:r>
                      <a:r>
                        <a:rPr lang="en-NZ" sz="1000" baseline="-25000" dirty="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NZ" sz="1000" dirty="0">
                          <a:latin typeface="Arial"/>
                          <a:ea typeface="Times New Roman"/>
                          <a:cs typeface="Times New Roman"/>
                        </a:rPr>
                        <a:t>e 2020 (GTP</a:t>
                      </a:r>
                      <a:r>
                        <a:rPr lang="en-NZ" sz="1000" dirty="0" smtClean="0"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en-NZ" sz="1000" dirty="0"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81635" algn="dec"/>
                        </a:tabLst>
                      </a:pPr>
                      <a:r>
                        <a:rPr lang="en-NZ" sz="1000">
                          <a:latin typeface="Arial"/>
                          <a:ea typeface="Times New Roman"/>
                          <a:cs typeface="Times New Roman"/>
                        </a:rPr>
                        <a:t>69.5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91465" algn="dec"/>
                        </a:tabLst>
                      </a:pPr>
                      <a:endParaRPr lang="en-NZ" sz="1000" dirty="0">
                        <a:solidFill>
                          <a:schemeClr val="tx1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13690" algn="dec"/>
                        </a:tabLst>
                      </a:pPr>
                      <a:r>
                        <a:rPr lang="en-NZ" sz="100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63.7 (-8.4%)</a:t>
                      </a:r>
                      <a:endParaRPr lang="en-NZ" sz="10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91465" algn="dec"/>
                        </a:tabLst>
                      </a:pPr>
                      <a:endParaRPr lang="en-NZ" sz="1000" dirty="0">
                        <a:solidFill>
                          <a:schemeClr val="tx1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91465" algn="dec"/>
                        </a:tabLst>
                      </a:pPr>
                      <a:endParaRPr lang="en-NZ" sz="1000" dirty="0">
                        <a:solidFill>
                          <a:schemeClr val="tx1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685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>
                          <a:latin typeface="Arial"/>
                          <a:ea typeface="Times New Roman"/>
                          <a:cs typeface="Times New Roman"/>
                        </a:rPr>
                        <a:t>Forestry net 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NZ" sz="1000">
                        <a:latin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91465" algn="dec"/>
                        </a:tabLst>
                      </a:pPr>
                      <a:r>
                        <a:rPr lang="en-NZ" sz="100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-16.1</a:t>
                      </a:r>
                      <a:endParaRPr lang="en-NZ" sz="10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13690" algn="dec"/>
                        </a:tabLst>
                      </a:pPr>
                      <a:r>
                        <a:rPr lang="en-NZ" sz="100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-16.1</a:t>
                      </a:r>
                      <a:endParaRPr lang="en-NZ" sz="10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11150" algn="dec"/>
                        </a:tabLst>
                      </a:pPr>
                      <a:r>
                        <a:rPr lang="en-NZ" sz="100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-16.1</a:t>
                      </a:r>
                      <a:endParaRPr lang="en-NZ" sz="10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11150" algn="dec"/>
                        </a:tabLst>
                      </a:pPr>
                      <a:r>
                        <a:rPr lang="en-NZ" sz="1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-16.1</a:t>
                      </a:r>
                      <a:endParaRPr lang="en-NZ" sz="1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685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>
                          <a:latin typeface="Arial"/>
                          <a:ea typeface="Times New Roman"/>
                          <a:cs typeface="Times New Roman"/>
                        </a:rPr>
                        <a:t>Net deficit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NZ" sz="1000">
                        <a:latin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91465" algn="dec"/>
                        </a:tabLst>
                      </a:pPr>
                      <a:r>
                        <a:rPr lang="en-NZ" sz="1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14.5</a:t>
                      </a:r>
                      <a:endParaRPr lang="en-NZ" sz="1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13690" algn="dec"/>
                        </a:tabLst>
                      </a:pPr>
                      <a:r>
                        <a:rPr lang="en-NZ" sz="100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7.8</a:t>
                      </a:r>
                      <a:endParaRPr lang="en-NZ" sz="10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11150" algn="dec"/>
                        </a:tabLst>
                      </a:pPr>
                      <a:r>
                        <a:rPr lang="en-NZ" sz="100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3.7</a:t>
                      </a:r>
                      <a:endParaRPr lang="en-NZ" sz="10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11150" algn="dec"/>
                        </a:tabLst>
                      </a:pPr>
                      <a:r>
                        <a:rPr lang="en-NZ" sz="1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3.0</a:t>
                      </a:r>
                      <a:endParaRPr lang="en-NZ" sz="1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685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NZ" sz="1000" dirty="0" smtClean="0">
                          <a:latin typeface="Arial"/>
                          <a:ea typeface="Times New Roman"/>
                          <a:cs typeface="Times New Roman"/>
                        </a:rPr>
                        <a:t>as </a:t>
                      </a:r>
                      <a:r>
                        <a:rPr lang="en-NZ" sz="1000" dirty="0">
                          <a:latin typeface="Arial"/>
                          <a:ea typeface="Times New Roman"/>
                          <a:cs typeface="Times New Roman"/>
                        </a:rPr>
                        <a:t>% of </a:t>
                      </a:r>
                      <a:r>
                        <a:rPr lang="en-NZ" sz="1000" dirty="0" smtClean="0">
                          <a:latin typeface="Arial"/>
                          <a:ea typeface="Times New Roman"/>
                          <a:cs typeface="Times New Roman"/>
                        </a:rPr>
                        <a:t>BAU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en-NZ" sz="1000" dirty="0"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NZ" sz="1000">
                        <a:latin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91465" algn="dec"/>
                        </a:tabLst>
                      </a:pPr>
                      <a:r>
                        <a:rPr lang="en-NZ" sz="1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16.0%</a:t>
                      </a:r>
                      <a:endParaRPr lang="en-NZ" sz="1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13690" algn="dec"/>
                        </a:tabLst>
                      </a:pPr>
                      <a:r>
                        <a:rPr lang="en-NZ" sz="100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11.2%</a:t>
                      </a:r>
                      <a:endParaRPr lang="en-NZ" sz="10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332105"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-11660505" algn="dec"/>
                          <a:tab pos="311150" algn="dec"/>
                        </a:tabLst>
                      </a:pPr>
                      <a:r>
                        <a:rPr lang="en-NZ" sz="100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7.9%</a:t>
                      </a:r>
                      <a:endParaRPr lang="en-NZ" sz="10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332105"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-11660505" algn="dec"/>
                          <a:tab pos="311150" algn="dec"/>
                        </a:tabLst>
                      </a:pPr>
                      <a:r>
                        <a:rPr lang="en-NZ" sz="1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6.5%</a:t>
                      </a:r>
                      <a:endParaRPr lang="en-NZ" sz="1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685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>
                          <a:latin typeface="Arial"/>
                          <a:ea typeface="Times New Roman"/>
                          <a:cs typeface="Times New Roman"/>
                        </a:rPr>
                        <a:t>CH</a:t>
                      </a:r>
                      <a:r>
                        <a:rPr lang="en-NZ" sz="1000" baseline="-25000">
                          <a:latin typeface="Arial"/>
                          <a:ea typeface="Times New Roman"/>
                          <a:cs typeface="Times New Roman"/>
                        </a:rPr>
                        <a:t>4 </a:t>
                      </a:r>
                      <a:r>
                        <a:rPr lang="en-NZ" sz="1000">
                          <a:latin typeface="Arial"/>
                          <a:ea typeface="Times New Roman"/>
                          <a:cs typeface="Times New Roman"/>
                        </a:rPr>
                        <a:t>&amp; N</a:t>
                      </a:r>
                      <a:r>
                        <a:rPr lang="en-NZ" sz="1000" baseline="-2500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NZ" sz="1000">
                          <a:latin typeface="Arial"/>
                          <a:ea typeface="Times New Roman"/>
                          <a:cs typeface="Times New Roman"/>
                        </a:rPr>
                        <a:t>O (GWP)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81635" algn="dec"/>
                        </a:tabLst>
                      </a:pPr>
                      <a:r>
                        <a:rPr lang="en-NZ" sz="1000">
                          <a:latin typeface="Arial"/>
                          <a:ea typeface="Times New Roman"/>
                          <a:cs typeface="Times New Roman"/>
                        </a:rPr>
                        <a:t>44.9 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91465" algn="dec"/>
                        </a:tabLst>
                      </a:pPr>
                      <a:r>
                        <a:rPr lang="en-NZ" sz="1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47.8 (6.6%)</a:t>
                      </a:r>
                      <a:endParaRPr lang="en-NZ" sz="1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13690" algn="dec"/>
                        </a:tabLst>
                      </a:pPr>
                      <a:endParaRPr lang="en-NZ" sz="1000">
                        <a:solidFill>
                          <a:schemeClr val="tx1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-11660505" algn="dec"/>
                        </a:tabLst>
                      </a:pPr>
                      <a:r>
                        <a:rPr lang="en-NZ" sz="100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       NA</a:t>
                      </a:r>
                      <a:endParaRPr lang="en-NZ" sz="10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-11660505" algn="dec"/>
                        </a:tabLst>
                      </a:pPr>
                      <a:r>
                        <a:rPr lang="en-NZ" sz="1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      </a:t>
                      </a:r>
                      <a:endParaRPr lang="en-NZ" sz="1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685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>
                          <a:latin typeface="Arial"/>
                          <a:ea typeface="Times New Roman"/>
                          <a:cs typeface="Times New Roman"/>
                        </a:rPr>
                        <a:t>CH</a:t>
                      </a:r>
                      <a:r>
                        <a:rPr lang="en-NZ" sz="1000" baseline="-25000">
                          <a:latin typeface="Arial"/>
                          <a:ea typeface="Times New Roman"/>
                          <a:cs typeface="Times New Roman"/>
                        </a:rPr>
                        <a:t>4 </a:t>
                      </a:r>
                      <a:r>
                        <a:rPr lang="en-NZ" sz="1000">
                          <a:latin typeface="Arial"/>
                          <a:ea typeface="Times New Roman"/>
                          <a:cs typeface="Times New Roman"/>
                        </a:rPr>
                        <a:t>&amp; N</a:t>
                      </a:r>
                      <a:r>
                        <a:rPr lang="en-NZ" sz="1000" baseline="-2500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NZ" sz="1000">
                          <a:latin typeface="Arial"/>
                          <a:ea typeface="Times New Roman"/>
                          <a:cs typeface="Times New Roman"/>
                        </a:rPr>
                        <a:t>O (GTP)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81635" algn="dec"/>
                        </a:tabLst>
                      </a:pPr>
                      <a:r>
                        <a:rPr lang="en-NZ" sz="1000">
                          <a:latin typeface="Arial"/>
                          <a:ea typeface="Times New Roman"/>
                          <a:cs typeface="Times New Roman"/>
                        </a:rPr>
                        <a:t>23.4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71170" algn="dec"/>
                        </a:tabLst>
                      </a:pPr>
                      <a:r>
                        <a:rPr lang="en-NZ" sz="1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-0.2</a:t>
                      </a:r>
                      <a:endParaRPr lang="en-NZ" sz="1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13690" algn="dec"/>
                        </a:tabLst>
                      </a:pPr>
                      <a:r>
                        <a:rPr lang="en-NZ" sz="100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26.0 (10.9%)</a:t>
                      </a:r>
                      <a:endParaRPr lang="en-NZ" sz="10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71170" algn="dec"/>
                        </a:tabLst>
                      </a:pPr>
                      <a:endParaRPr lang="en-NZ" sz="1000">
                        <a:solidFill>
                          <a:schemeClr val="tx1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71170" algn="dec"/>
                        </a:tabLst>
                      </a:pPr>
                      <a:r>
                        <a:rPr lang="en-NZ" sz="1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       NA</a:t>
                      </a:r>
                      <a:endParaRPr lang="en-NZ" sz="1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5202" marR="452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5868144" y="548680"/>
            <a:ext cx="316835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>
              <a:buFont typeface="Arial" pitchFamily="34" charset="0"/>
              <a:buChar char="•"/>
            </a:pPr>
            <a:r>
              <a:rPr lang="en-NZ" sz="1400" dirty="0" smtClean="0"/>
              <a:t>Scenario </a:t>
            </a:r>
            <a:r>
              <a:rPr lang="en-NZ" sz="1400" dirty="0" smtClean="0"/>
              <a:t>3: small macroeconomic loss as carbon price is higher than in Scenario 1 and commodity prices are lower. 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en-NZ" sz="1400" dirty="0" smtClean="0"/>
              <a:t>Comparing Scenarios 3 and 4 shows that NZ would benefit from agriculture being excluded from emissions obligations via international agreement, if the alternative is that the rest of the world </a:t>
            </a:r>
            <a:r>
              <a:rPr lang="en-NZ" sz="1400" i="1" dirty="0" smtClean="0"/>
              <a:t>de facto</a:t>
            </a:r>
            <a:r>
              <a:rPr lang="en-NZ" sz="1400" dirty="0" smtClean="0"/>
              <a:t> excludes agriculture but countries nominally retain responsibility for those emissions. 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en-NZ" sz="1400" dirty="0" smtClean="0"/>
              <a:t>Comparing Scenarios 1 and 4 shows tells us: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427984" y="6021288"/>
            <a:ext cx="44644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buFont typeface="Arial" pitchFamily="34" charset="0"/>
              <a:buChar char="•"/>
            </a:pPr>
            <a:r>
              <a:rPr lang="en-NZ" sz="1400" dirty="0" smtClean="0"/>
              <a:t>Above also true with minor differences under GTP. </a:t>
            </a:r>
            <a:endParaRPr lang="en-NZ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6012160" y="4293096"/>
            <a:ext cx="12961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u="sng" dirty="0" smtClean="0">
                <a:solidFill>
                  <a:srgbClr val="C00000"/>
                </a:solidFill>
              </a:rPr>
              <a:t>Welfare</a:t>
            </a:r>
            <a:br>
              <a:rPr lang="en-NZ" sz="1400" u="sng" dirty="0" smtClean="0">
                <a:solidFill>
                  <a:srgbClr val="C00000"/>
                </a:solidFill>
              </a:rPr>
            </a:br>
            <a:r>
              <a:rPr lang="en-NZ" sz="1400" dirty="0" smtClean="0">
                <a:solidFill>
                  <a:srgbClr val="C00000"/>
                </a:solidFill>
              </a:rPr>
              <a:t>(Low carbon price, High commodity prices, Global participation).</a:t>
            </a:r>
            <a:endParaRPr lang="en-NZ" sz="1400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236296" y="4509120"/>
            <a:ext cx="2880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000" dirty="0" smtClean="0">
                <a:solidFill>
                  <a:srgbClr val="C00000"/>
                </a:solidFill>
              </a:rPr>
              <a:t>&gt;</a:t>
            </a:r>
            <a:endParaRPr lang="en-NZ" sz="4000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812360" y="4293096"/>
            <a:ext cx="115212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u="sng" dirty="0" smtClean="0">
                <a:solidFill>
                  <a:srgbClr val="C00000"/>
                </a:solidFill>
              </a:rPr>
              <a:t>Welfare  </a:t>
            </a:r>
            <a:r>
              <a:rPr lang="en-NZ" sz="1400" dirty="0" smtClean="0">
                <a:solidFill>
                  <a:srgbClr val="C00000"/>
                </a:solidFill>
              </a:rPr>
              <a:t>(High carbon price, Agriculture excluded globally)</a:t>
            </a:r>
            <a:endParaRPr lang="en-NZ" sz="1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10" grpId="0"/>
      <p:bldP spid="12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052736"/>
            <a:ext cx="7992888" cy="5078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8001000" y="6357938"/>
          <a:ext cx="1143000" cy="500062"/>
        </p:xfrm>
        <a:graphic>
          <a:graphicData uri="http://schemas.openxmlformats.org/presentationml/2006/ole">
            <p:oleObj spid="_x0000_s74754" name="Document" r:id="rId4" imgW="2601000" imgH="1137600" progId="Word.Document.8">
              <p:embed/>
            </p:oleObj>
          </a:graphicData>
        </a:graphic>
      </p:graphicFrame>
      <p:sp>
        <p:nvSpPr>
          <p:cNvPr id="9" name="Rectangle 8"/>
          <p:cNvSpPr/>
          <p:nvPr/>
        </p:nvSpPr>
        <p:spPr>
          <a:xfrm>
            <a:off x="2699792" y="260648"/>
            <a:ext cx="36724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NZ" sz="3200" b="1" kern="0" dirty="0" smtClean="0">
                <a:solidFill>
                  <a:schemeClr val="accent2"/>
                </a:solidFill>
                <a:latin typeface="Times New Roman"/>
                <a:ea typeface="+mj-ea"/>
                <a:cs typeface="+mj-cs"/>
              </a:rPr>
              <a:t>Scenario Structure</a:t>
            </a:r>
            <a:endParaRPr lang="en-NZ" dirty="0">
              <a:solidFill>
                <a:schemeClr val="accent2"/>
              </a:solidFill>
            </a:endParaRPr>
          </a:p>
        </p:txBody>
      </p:sp>
      <p:pic>
        <p:nvPicPr>
          <p:cNvPr id="4301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11760" y="1412776"/>
            <a:ext cx="15525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8001000" y="6357938"/>
          <a:ext cx="1143000" cy="500062"/>
        </p:xfrm>
        <a:graphic>
          <a:graphicData uri="http://schemas.openxmlformats.org/presentationml/2006/ole">
            <p:oleObj spid="_x0000_s64514" name="Document" r:id="rId3" imgW="2601000" imgH="1137600" progId="Word.Document.8">
              <p:embed/>
            </p:oleObj>
          </a:graphicData>
        </a:graphic>
      </p:graphicFrame>
      <p:sp>
        <p:nvSpPr>
          <p:cNvPr id="8" name="Rectangle 7"/>
          <p:cNvSpPr/>
          <p:nvPr/>
        </p:nvSpPr>
        <p:spPr>
          <a:xfrm>
            <a:off x="1403648" y="188640"/>
            <a:ext cx="28803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3200" b="1" kern="0" dirty="0" smtClean="0">
                <a:solidFill>
                  <a:schemeClr val="accent2"/>
                </a:solidFill>
                <a:latin typeface="Times New Roman"/>
                <a:ea typeface="+mj-ea"/>
                <a:cs typeface="+mj-cs"/>
              </a:rPr>
              <a:t>2050 Scenarios</a:t>
            </a:r>
            <a:endParaRPr lang="en-NZ" dirty="0">
              <a:solidFill>
                <a:schemeClr val="accent2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9552" y="980728"/>
          <a:ext cx="4934911" cy="5040560"/>
        </p:xfrm>
        <a:graphic>
          <a:graphicData uri="http://schemas.openxmlformats.org/drawingml/2006/table">
            <a:tbl>
              <a:tblPr/>
              <a:tblGrid>
                <a:gridCol w="1466318"/>
                <a:gridCol w="743354"/>
                <a:gridCol w="908219"/>
                <a:gridCol w="908219"/>
                <a:gridCol w="908801"/>
              </a:tblGrid>
              <a:tr h="180020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en-NZ" sz="1000" dirty="0">
                        <a:latin typeface="Arial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>
                          <a:latin typeface="Arial"/>
                          <a:ea typeface="Times New Roman"/>
                          <a:cs typeface="Times New Roman"/>
                        </a:rPr>
                        <a:t>BAU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>
                          <a:latin typeface="Arial"/>
                          <a:ea typeface="Times New Roman"/>
                          <a:cs typeface="Times New Roman"/>
                        </a:rPr>
                        <a:t>Scenario 5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>
                          <a:latin typeface="Arial"/>
                          <a:ea typeface="Times New Roman"/>
                          <a:cs typeface="Times New Roman"/>
                        </a:rPr>
                        <a:t>Scenario 6</a:t>
                      </a:r>
                      <a:r>
                        <a:rPr lang="en-NZ" sz="100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>
                          <a:latin typeface="Arial"/>
                          <a:ea typeface="Times New Roman"/>
                        </a:rPr>
                        <a:t>Scenario 6a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en-NZ" sz="1000" dirty="0">
                        <a:solidFill>
                          <a:srgbClr val="7030A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 dirty="0">
                          <a:latin typeface="Arial"/>
                          <a:ea typeface="Times New Roman"/>
                        </a:rPr>
                        <a:t>GWP</a:t>
                      </a:r>
                      <a:endParaRPr lang="en-NZ" sz="1000" dirty="0">
                        <a:latin typeface="Times New Roman"/>
                        <a:ea typeface="Times New Roman"/>
                      </a:endParaRPr>
                    </a:p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 dirty="0">
                          <a:latin typeface="Arial"/>
                          <a:ea typeface="Times New Roman"/>
                        </a:rPr>
                        <a:t>$150/t</a:t>
                      </a:r>
                      <a:endParaRPr lang="en-NZ" sz="1000" dirty="0"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>
                          <a:latin typeface="Arial"/>
                          <a:ea typeface="Times New Roman"/>
                        </a:rPr>
                        <a:t>GTP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>
                          <a:latin typeface="Arial"/>
                          <a:ea typeface="Times New Roman"/>
                        </a:rPr>
                        <a:t>$181/t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</a:rPr>
                        <a:t>GTP</a:t>
                      </a:r>
                      <a:endParaRPr lang="en-NZ" sz="1000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</a:rPr>
                        <a:t>$181/t</a:t>
                      </a:r>
                      <a:endParaRPr lang="en-NZ" sz="1000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40060">
                <a:tc>
                  <a:txBody>
                    <a:bodyPr/>
                    <a:lstStyle/>
                    <a:p>
                      <a:endParaRPr lang="en-NZ" sz="1000" dirty="0">
                        <a:latin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en-NZ" sz="1000">
                        <a:solidFill>
                          <a:srgbClr val="7030A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NZ" sz="1000" dirty="0">
                        <a:latin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en-NZ" sz="1000" dirty="0">
                        <a:latin typeface="Arial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</a:rPr>
                        <a:t>Commodity prices from Scenario 5</a:t>
                      </a:r>
                      <a:endParaRPr lang="en-NZ" sz="1000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en-NZ" sz="1000">
                        <a:latin typeface="Arial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en-NZ" sz="1000" dirty="0"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(% ∆ on BAU)</a:t>
                      </a:r>
                      <a:endParaRPr lang="en-NZ" sz="1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</a:tr>
              <a:tr h="180020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>
                          <a:latin typeface="Arial"/>
                          <a:ea typeface="Times New Roman"/>
                          <a:cs typeface="Times New Roman"/>
                        </a:rPr>
                        <a:t>Private Consumption 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91465" algn="dec"/>
                        </a:tabLst>
                      </a:pPr>
                      <a:endParaRPr lang="en-NZ" sz="1000" dirty="0"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81635" algn="dec"/>
                        </a:tabLst>
                      </a:pPr>
                      <a:r>
                        <a:rPr lang="en-NZ" sz="1000">
                          <a:latin typeface="Arial"/>
                          <a:ea typeface="Times New Roman"/>
                        </a:rPr>
                        <a:t>4.6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71805" algn="dec"/>
                        </a:tabLst>
                      </a:pPr>
                      <a:r>
                        <a:rPr lang="en-NZ" sz="1000">
                          <a:latin typeface="Arial"/>
                          <a:ea typeface="Times New Roman"/>
                        </a:rPr>
                        <a:t>4.2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81635" algn="dec"/>
                        </a:tabLst>
                      </a:pPr>
                      <a:r>
                        <a:rPr lang="en-NZ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</a:rPr>
                        <a:t>5.2</a:t>
                      </a:r>
                      <a:endParaRPr lang="en-NZ" sz="1000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>
                          <a:latin typeface="Arial"/>
                          <a:ea typeface="Times New Roman"/>
                          <a:cs typeface="Times New Roman"/>
                        </a:rPr>
                        <a:t>Exports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91465" algn="dec"/>
                        </a:tabLst>
                      </a:pPr>
                      <a:endParaRPr lang="en-NZ" sz="1000" dirty="0"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81635" algn="dec"/>
                        </a:tabLst>
                      </a:pPr>
                      <a:r>
                        <a:rPr lang="en-NZ" sz="1000">
                          <a:latin typeface="Arial"/>
                          <a:ea typeface="Times New Roman"/>
                        </a:rPr>
                        <a:t>9.7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71805" algn="dec"/>
                        </a:tabLst>
                      </a:pPr>
                      <a:r>
                        <a:rPr lang="en-NZ" sz="1000">
                          <a:latin typeface="Arial"/>
                          <a:ea typeface="Times New Roman"/>
                        </a:rPr>
                        <a:t>10.0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81635" algn="dec"/>
                        </a:tabLst>
                      </a:pPr>
                      <a:r>
                        <a:rPr lang="en-NZ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</a:rPr>
                        <a:t>11.1</a:t>
                      </a:r>
                      <a:endParaRPr lang="en-NZ" sz="1000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>
                          <a:latin typeface="Arial"/>
                          <a:ea typeface="Times New Roman"/>
                          <a:cs typeface="Times New Roman"/>
                        </a:rPr>
                        <a:t>Imports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91465" algn="dec"/>
                        </a:tabLst>
                      </a:pPr>
                      <a:endParaRPr lang="en-NZ" sz="1000" dirty="0"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81635" algn="dec"/>
                        </a:tabLst>
                      </a:pPr>
                      <a:r>
                        <a:rPr lang="en-NZ" sz="1000">
                          <a:latin typeface="Arial"/>
                          <a:ea typeface="Times New Roman"/>
                        </a:rPr>
                        <a:t>11.1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71805" algn="dec"/>
                        </a:tabLst>
                      </a:pPr>
                      <a:r>
                        <a:rPr lang="en-NZ" sz="1000">
                          <a:latin typeface="Arial"/>
                          <a:ea typeface="Times New Roman"/>
                        </a:rPr>
                        <a:t>10.8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81635" algn="dec"/>
                        </a:tabLst>
                      </a:pPr>
                      <a:r>
                        <a:rPr lang="en-NZ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</a:rPr>
                        <a:t>12.6</a:t>
                      </a:r>
                      <a:endParaRPr lang="en-NZ" sz="1000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>
                          <a:latin typeface="Arial"/>
                          <a:ea typeface="Times New Roman"/>
                          <a:cs typeface="Times New Roman"/>
                        </a:rPr>
                        <a:t>GDP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91465" algn="dec"/>
                        </a:tabLst>
                      </a:pP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81635" algn="dec"/>
                        </a:tabLst>
                      </a:pPr>
                      <a:r>
                        <a:rPr lang="en-NZ" sz="1000" dirty="0">
                          <a:latin typeface="Arial"/>
                          <a:ea typeface="Times New Roman"/>
                        </a:rPr>
                        <a:t>2.6</a:t>
                      </a:r>
                      <a:endParaRPr lang="en-NZ" sz="1000" dirty="0"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71805" algn="dec"/>
                        </a:tabLst>
                      </a:pPr>
                      <a:r>
                        <a:rPr lang="en-NZ" sz="1000">
                          <a:latin typeface="Arial"/>
                          <a:ea typeface="Times New Roman"/>
                        </a:rPr>
                        <a:t>2.4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81635" algn="dec"/>
                        </a:tabLst>
                      </a:pPr>
                      <a:r>
                        <a:rPr lang="en-NZ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</a:rPr>
                        <a:t>2.9</a:t>
                      </a:r>
                      <a:endParaRPr lang="en-NZ" sz="1000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>
                          <a:latin typeface="Arial"/>
                          <a:ea typeface="Times New Roman"/>
                          <a:cs typeface="Times New Roman"/>
                        </a:rPr>
                        <a:t>RGNDI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91465" algn="dec"/>
                        </a:tabLst>
                      </a:pPr>
                      <a:endParaRPr lang="en-NZ" sz="1000" dirty="0"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81635" algn="dec"/>
                        </a:tabLst>
                      </a:pPr>
                      <a:r>
                        <a:rPr lang="en-NZ" sz="1000" dirty="0">
                          <a:latin typeface="Arial"/>
                          <a:ea typeface="Times New Roman"/>
                        </a:rPr>
                        <a:t>3.6</a:t>
                      </a:r>
                      <a:endParaRPr lang="en-NZ" sz="1000" dirty="0"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71805" algn="dec"/>
                        </a:tabLst>
                      </a:pPr>
                      <a:r>
                        <a:rPr lang="en-NZ" sz="1000">
                          <a:latin typeface="Arial"/>
                          <a:ea typeface="Times New Roman"/>
                        </a:rPr>
                        <a:t>3.3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81635" algn="dec"/>
                        </a:tabLst>
                      </a:pPr>
                      <a:r>
                        <a:rPr lang="en-NZ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</a:rPr>
                        <a:t>4.1</a:t>
                      </a:r>
                      <a:endParaRPr lang="en-NZ" sz="1000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en-NZ" sz="1000">
                        <a:latin typeface="Arial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66065" algn="dec"/>
                        </a:tabLst>
                      </a:pPr>
                      <a:endParaRPr lang="en-NZ" sz="1000">
                        <a:latin typeface="Arial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91465" algn="dec"/>
                        </a:tabLst>
                      </a:pPr>
                      <a:endParaRPr lang="en-NZ" sz="1000">
                        <a:latin typeface="Arial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13690" algn="dec"/>
                        </a:tabLst>
                      </a:pPr>
                      <a:endParaRPr lang="en-NZ" sz="1000">
                        <a:latin typeface="Arial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5590" algn="dec"/>
                        </a:tabLst>
                      </a:pPr>
                      <a:endParaRPr lang="en-NZ" sz="100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en-NZ" sz="1000">
                        <a:latin typeface="Arial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66065" algn="dec"/>
                        </a:tabLst>
                      </a:pPr>
                      <a:r>
                        <a:rPr lang="en-NZ" sz="1000">
                          <a:latin typeface="Arial"/>
                          <a:ea typeface="Times New Roman"/>
                        </a:rPr>
                        <a:t>MT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-4389755" algn="dec"/>
                        </a:tabLst>
                      </a:pPr>
                      <a:r>
                        <a:rPr lang="en-NZ" sz="1000">
                          <a:latin typeface="Arial"/>
                          <a:ea typeface="Times New Roman"/>
                        </a:rPr>
                        <a:t>       MT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-5109845" algn="dec"/>
                        </a:tabLst>
                      </a:pPr>
                      <a:r>
                        <a:rPr lang="en-NZ" sz="1000">
                          <a:latin typeface="Arial"/>
                          <a:ea typeface="Times New Roman"/>
                        </a:rPr>
                        <a:t>     MT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-4389755" algn="dec"/>
                        </a:tabLst>
                      </a:pPr>
                      <a:r>
                        <a:rPr lang="en-NZ" sz="100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</a:rPr>
                        <a:t>    MT</a:t>
                      </a:r>
                      <a:endParaRPr lang="en-NZ" sz="100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>
                          <a:latin typeface="Arial"/>
                          <a:ea typeface="Times New Roman"/>
                          <a:cs typeface="Times New Roman"/>
                        </a:rPr>
                        <a:t>CO</a:t>
                      </a:r>
                      <a:r>
                        <a:rPr lang="en-NZ" sz="1000" baseline="-2500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NZ" sz="1000">
                          <a:latin typeface="Arial"/>
                          <a:ea typeface="Times New Roman"/>
                          <a:cs typeface="Times New Roman"/>
                        </a:rPr>
                        <a:t>e 1990 (GWP)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NZ" sz="1000">
                        <a:latin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81635" algn="dec"/>
                        </a:tabLst>
                      </a:pPr>
                      <a:r>
                        <a:rPr lang="en-NZ" sz="1000">
                          <a:latin typeface="Arial"/>
                          <a:ea typeface="Times New Roman"/>
                        </a:rPr>
                        <a:t>65.3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NZ" sz="1000">
                        <a:latin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NZ" sz="100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>
                          <a:latin typeface="Arial"/>
                          <a:ea typeface="Times New Roman"/>
                          <a:cs typeface="Times New Roman"/>
                        </a:rPr>
                        <a:t>CO</a:t>
                      </a:r>
                      <a:r>
                        <a:rPr lang="en-NZ" sz="1000" baseline="-2500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NZ" sz="1000">
                          <a:latin typeface="Arial"/>
                          <a:ea typeface="Times New Roman"/>
                          <a:cs typeface="Times New Roman"/>
                        </a:rPr>
                        <a:t>e 1990 (GTP)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NZ" sz="1000">
                        <a:latin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NZ" sz="1000">
                        <a:latin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13690" algn="dec"/>
                        </a:tabLst>
                      </a:pPr>
                      <a:r>
                        <a:rPr lang="en-NZ" sz="1000">
                          <a:latin typeface="Arial"/>
                          <a:ea typeface="Times New Roman"/>
                        </a:rPr>
                        <a:t>46.7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91465" algn="dec"/>
                        </a:tabLst>
                      </a:pPr>
                      <a:r>
                        <a:rPr lang="en-NZ" sz="100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</a:rPr>
                        <a:t>46.7</a:t>
                      </a:r>
                      <a:endParaRPr lang="en-NZ" sz="100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>
                          <a:latin typeface="Arial"/>
                          <a:ea typeface="Times New Roman"/>
                          <a:cs typeface="Times New Roman"/>
                        </a:rPr>
                        <a:t>AAU (GWP)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NZ" sz="1000">
                        <a:latin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81635" algn="dec"/>
                        </a:tabLst>
                      </a:pPr>
                      <a:r>
                        <a:rPr lang="en-NZ" sz="1000">
                          <a:latin typeface="Arial"/>
                          <a:ea typeface="Times New Roman"/>
                        </a:rPr>
                        <a:t>32.7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NZ" sz="1000">
                        <a:latin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NZ" sz="100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>
                          <a:latin typeface="Arial"/>
                          <a:ea typeface="Times New Roman"/>
                          <a:cs typeface="Times New Roman"/>
                        </a:rPr>
                        <a:t>AAU (GTP)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NZ" sz="1000">
                        <a:latin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NZ" sz="1000">
                        <a:latin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13690" algn="dec"/>
                        </a:tabLst>
                      </a:pPr>
                      <a:r>
                        <a:rPr lang="en-NZ" sz="1000">
                          <a:latin typeface="Arial"/>
                          <a:ea typeface="Times New Roman"/>
                        </a:rPr>
                        <a:t>23.4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91465" algn="dec"/>
                        </a:tabLst>
                      </a:pPr>
                      <a:r>
                        <a:rPr lang="en-NZ" sz="100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</a:rPr>
                        <a:t>23.4</a:t>
                      </a:r>
                      <a:endParaRPr lang="en-NZ" sz="100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>
                          <a:latin typeface="Arial"/>
                          <a:ea typeface="Times New Roman"/>
                          <a:cs typeface="Times New Roman"/>
                        </a:rPr>
                        <a:t>CO</a:t>
                      </a:r>
                      <a:r>
                        <a:rPr lang="en-NZ" sz="1000" baseline="-2500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NZ" sz="1000">
                          <a:latin typeface="Arial"/>
                          <a:ea typeface="Times New Roman"/>
                          <a:cs typeface="Times New Roman"/>
                        </a:rPr>
                        <a:t>e 2050 (GWP)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81635" algn="dec"/>
                        </a:tabLst>
                      </a:pPr>
                      <a:r>
                        <a:rPr lang="en-NZ" sz="1000">
                          <a:latin typeface="Arial"/>
                          <a:ea typeface="Times New Roman"/>
                          <a:cs typeface="Times New Roman"/>
                        </a:rPr>
                        <a:t>147.9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91465" algn="dec"/>
                        </a:tabLst>
                      </a:pPr>
                      <a:r>
                        <a:rPr lang="en-NZ" sz="1000">
                          <a:latin typeface="Arial"/>
                          <a:ea typeface="Times New Roman"/>
                        </a:rPr>
                        <a:t>173.9 (17.6%)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NZ" sz="1000">
                        <a:latin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NZ" sz="100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>
                          <a:latin typeface="Arial"/>
                          <a:ea typeface="Times New Roman"/>
                          <a:cs typeface="Times New Roman"/>
                        </a:rPr>
                        <a:t>CO</a:t>
                      </a:r>
                      <a:r>
                        <a:rPr lang="en-NZ" sz="1000" baseline="-2500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NZ" sz="1000">
                          <a:latin typeface="Arial"/>
                          <a:ea typeface="Times New Roman"/>
                          <a:cs typeface="Times New Roman"/>
                        </a:rPr>
                        <a:t>e 2050 (GTP)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81635" algn="dec"/>
                        </a:tabLst>
                      </a:pPr>
                      <a:r>
                        <a:rPr lang="en-NZ" sz="1000">
                          <a:latin typeface="Arial"/>
                          <a:ea typeface="Times New Roman"/>
                          <a:cs typeface="Times New Roman"/>
                        </a:rPr>
                        <a:t>108.9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NZ" sz="1000">
                        <a:latin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13690" algn="dec"/>
                        </a:tabLst>
                      </a:pPr>
                      <a:r>
                        <a:rPr lang="en-NZ" sz="1000">
                          <a:latin typeface="Arial"/>
                          <a:ea typeface="Times New Roman"/>
                        </a:rPr>
                        <a:t>115.6 (6.1%)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91465" algn="dec"/>
                        </a:tabLst>
                      </a:pPr>
                      <a:r>
                        <a:rPr lang="en-NZ" sz="100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</a:rPr>
                        <a:t>121.1 (11.2%)</a:t>
                      </a:r>
                      <a:endParaRPr lang="en-NZ" sz="100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>
                          <a:latin typeface="Arial"/>
                          <a:ea typeface="Times New Roman"/>
                          <a:cs typeface="Times New Roman"/>
                        </a:rPr>
                        <a:t>Net deficit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NZ" sz="1000">
                        <a:latin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91465" algn="dec"/>
                        </a:tabLst>
                      </a:pPr>
                      <a:r>
                        <a:rPr lang="en-NZ" sz="1000">
                          <a:latin typeface="Arial"/>
                          <a:ea typeface="Times New Roman"/>
                        </a:rPr>
                        <a:t>141.2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13690" algn="dec"/>
                        </a:tabLst>
                      </a:pPr>
                      <a:r>
                        <a:rPr lang="en-NZ" sz="1000">
                          <a:latin typeface="Arial"/>
                          <a:ea typeface="Times New Roman"/>
                        </a:rPr>
                        <a:t>92.2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91465" algn="dec"/>
                        </a:tabLst>
                      </a:pPr>
                      <a:r>
                        <a:rPr lang="en-NZ" sz="100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</a:rPr>
                        <a:t>97.7</a:t>
                      </a:r>
                      <a:endParaRPr lang="en-NZ" sz="100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>
                          <a:latin typeface="Arial"/>
                          <a:ea typeface="Times New Roman"/>
                          <a:cs typeface="Times New Roman"/>
                        </a:rPr>
                        <a:t>- as % of BAU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NZ" sz="1000">
                        <a:latin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91465" algn="dec"/>
                        </a:tabLst>
                      </a:pPr>
                      <a:r>
                        <a:rPr lang="en-NZ" sz="1000">
                          <a:latin typeface="Arial"/>
                          <a:ea typeface="Times New Roman"/>
                        </a:rPr>
                        <a:t>95.5%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13690" algn="dec"/>
                        </a:tabLst>
                      </a:pPr>
                      <a:r>
                        <a:rPr lang="en-NZ" sz="1000">
                          <a:latin typeface="Arial"/>
                          <a:ea typeface="Times New Roman"/>
                        </a:rPr>
                        <a:t>84.7%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91465" algn="dec"/>
                        </a:tabLst>
                      </a:pPr>
                      <a:r>
                        <a:rPr lang="en-NZ" sz="100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</a:rPr>
                        <a:t>89.7%</a:t>
                      </a:r>
                      <a:endParaRPr lang="en-NZ" sz="100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>
                          <a:latin typeface="Arial"/>
                          <a:ea typeface="Times New Roman"/>
                          <a:cs typeface="Times New Roman"/>
                        </a:rPr>
                        <a:t>CH</a:t>
                      </a:r>
                      <a:r>
                        <a:rPr lang="en-NZ" sz="1000" baseline="-25000">
                          <a:latin typeface="Arial"/>
                          <a:ea typeface="Times New Roman"/>
                          <a:cs typeface="Times New Roman"/>
                        </a:rPr>
                        <a:t>4 </a:t>
                      </a:r>
                      <a:r>
                        <a:rPr lang="en-NZ" sz="1000">
                          <a:latin typeface="Arial"/>
                          <a:ea typeface="Times New Roman"/>
                          <a:cs typeface="Times New Roman"/>
                        </a:rPr>
                        <a:t>&amp; N</a:t>
                      </a:r>
                      <a:r>
                        <a:rPr lang="en-NZ" sz="1000" baseline="-2500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NZ" sz="1000">
                          <a:latin typeface="Arial"/>
                          <a:ea typeface="Times New Roman"/>
                          <a:cs typeface="Times New Roman"/>
                        </a:rPr>
                        <a:t>O (GWP)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81635" algn="dec"/>
                        </a:tabLst>
                      </a:pPr>
                      <a:r>
                        <a:rPr lang="en-NZ" sz="1000">
                          <a:latin typeface="Arial"/>
                          <a:ea typeface="Times New Roman"/>
                          <a:cs typeface="Times New Roman"/>
                        </a:rPr>
                        <a:t>79.0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91465" algn="dec"/>
                        </a:tabLst>
                      </a:pPr>
                      <a:r>
                        <a:rPr lang="en-NZ" sz="1000">
                          <a:latin typeface="Arial"/>
                          <a:ea typeface="Times New Roman"/>
                        </a:rPr>
                        <a:t>114.7 (45.2%)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NZ" sz="1000">
                        <a:latin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NZ" sz="1000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NZ" sz="1000" dirty="0">
                          <a:latin typeface="Arial"/>
                          <a:ea typeface="Times New Roman"/>
                          <a:cs typeface="Times New Roman"/>
                        </a:rPr>
                        <a:t>CH</a:t>
                      </a:r>
                      <a:r>
                        <a:rPr lang="en-NZ" sz="1000" baseline="-25000" dirty="0">
                          <a:latin typeface="Arial"/>
                          <a:ea typeface="Times New Roman"/>
                          <a:cs typeface="Times New Roman"/>
                        </a:rPr>
                        <a:t>4 </a:t>
                      </a:r>
                      <a:r>
                        <a:rPr lang="en-NZ" sz="1000" dirty="0">
                          <a:latin typeface="Arial"/>
                          <a:ea typeface="Times New Roman"/>
                          <a:cs typeface="Times New Roman"/>
                        </a:rPr>
                        <a:t>&amp; N</a:t>
                      </a:r>
                      <a:r>
                        <a:rPr lang="en-NZ" sz="1000" baseline="-25000" dirty="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NZ" sz="1000" dirty="0">
                          <a:latin typeface="Arial"/>
                          <a:ea typeface="Times New Roman"/>
                          <a:cs typeface="Times New Roman"/>
                        </a:rPr>
                        <a:t>O (GTP)</a:t>
                      </a:r>
                      <a:endParaRPr lang="en-NZ" sz="1000" dirty="0"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81635" algn="dec"/>
                        </a:tabLst>
                      </a:pPr>
                      <a:r>
                        <a:rPr lang="en-NZ" sz="1000">
                          <a:latin typeface="Arial"/>
                          <a:ea typeface="Times New Roman"/>
                          <a:cs typeface="Times New Roman"/>
                        </a:rPr>
                        <a:t>40.0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NZ" sz="1000">
                        <a:latin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13690" algn="dec"/>
                        </a:tabLst>
                      </a:pPr>
                      <a:r>
                        <a:rPr lang="en-NZ" sz="1000">
                          <a:latin typeface="Arial"/>
                          <a:ea typeface="Times New Roman"/>
                        </a:rPr>
                        <a:t>57.2 (43.1%)</a:t>
                      </a:r>
                      <a:endParaRPr lang="en-NZ" sz="1000"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91465" algn="dec"/>
                        </a:tabLst>
                      </a:pPr>
                      <a:r>
                        <a:rPr lang="en-NZ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</a:rPr>
                        <a:t>61.9 (54.7)</a:t>
                      </a:r>
                      <a:endParaRPr lang="en-NZ" sz="1000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741" marR="447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 bwMode="auto">
          <a:xfrm>
            <a:off x="4572000" y="764704"/>
            <a:ext cx="1296144" cy="532859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4895528" y="1898126"/>
            <a:ext cx="3852936" cy="3277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85622" tIns="152352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177800" indent="-177800">
              <a:buFont typeface="Arial" pitchFamily="34" charset="0"/>
              <a:buChar char="•"/>
            </a:pPr>
            <a:r>
              <a:rPr lang="en-NZ" sz="1400" dirty="0" smtClean="0"/>
              <a:t>As </a:t>
            </a:r>
            <a:r>
              <a:rPr lang="en-NZ" sz="1400" dirty="0" smtClean="0"/>
              <a:t>before both scenarios show a macroeconomic gain,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en-NZ" sz="1400" dirty="0" smtClean="0"/>
              <a:t>but considerably higher than the corresponding 2020 scenarios.  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en-NZ" sz="1400" dirty="0" smtClean="0"/>
              <a:t>Thus the positive effect of the higher commodity prices outweighs the negative effect of the higher GHG prices by even more in 2050 than in 2020. 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en-NZ" sz="1400" dirty="0" smtClean="0"/>
              <a:t>No benefit  switching from GWP to GTP, as carbon price is higher and the increase in commodity prices is smaller than under GWP.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99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99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5242</TotalTime>
  <Words>2454</Words>
  <Application>Microsoft Office PowerPoint</Application>
  <PresentationFormat>On-screen Show (4:3)</PresentationFormat>
  <Paragraphs>698</Paragraphs>
  <Slides>18</Slides>
  <Notes>0</Notes>
  <HiddenSlides>0</HiddenSlides>
  <MMClips>1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Default Design</vt:lpstr>
      <vt:lpstr>Document</vt:lpstr>
      <vt:lpstr>The Macroeconomic Impact of Alternative GHG Exchange Rate Metrics  Presentation to  Motu Climate Economics Research Workshop   20 March 2012  Adolf Stroombergen &amp; Andy Reisinger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ESSAM General Equilibrium Model (1)</vt:lpstr>
      <vt:lpstr>ESSAM General Equilibrium Model (2)</vt:lpstr>
      <vt:lpstr>ESSAM General Equilibrium Model (3)</vt:lpstr>
      <vt:lpstr>ESSAM General Equilibrium Model (4) </vt:lpstr>
      <vt:lpstr>ESSAM General Equilibrium Model (5)</vt:lpstr>
    </vt:vector>
  </TitlesOfParts>
  <Company>Infometrics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 Module</dc:title>
  <dc:creator>Adolf Stroombergen</dc:creator>
  <cp:lastModifiedBy>Adolf </cp:lastModifiedBy>
  <cp:revision>461</cp:revision>
  <cp:lastPrinted>2000-03-15T20:31:37Z</cp:lastPrinted>
  <dcterms:created xsi:type="dcterms:W3CDTF">2000-03-13T02:37:33Z</dcterms:created>
  <dcterms:modified xsi:type="dcterms:W3CDTF">2012-03-15T22:42:12Z</dcterms:modified>
</cp:coreProperties>
</file>