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70" r:id="rId4"/>
    <p:sldId id="283" r:id="rId5"/>
    <p:sldId id="272" r:id="rId6"/>
    <p:sldId id="273" r:id="rId7"/>
    <p:sldId id="275" r:id="rId8"/>
    <p:sldId id="277" r:id="rId9"/>
    <p:sldId id="276" r:id="rId10"/>
    <p:sldId id="262" r:id="rId11"/>
    <p:sldId id="265" r:id="rId12"/>
    <p:sldId id="278" r:id="rId13"/>
    <p:sldId id="279" r:id="rId14"/>
    <p:sldId id="284" r:id="rId15"/>
    <p:sldId id="285" r:id="rId16"/>
    <p:sldId id="287" r:id="rId17"/>
    <p:sldId id="286" r:id="rId18"/>
    <p:sldId id="288" r:id="rId19"/>
    <p:sldId id="282" r:id="rId20"/>
  </p:sldIdLst>
  <p:sldSz cx="9906000" cy="6858000" type="A4"/>
  <p:notesSz cx="7099300" cy="10234613"/>
  <p:defaultTextStyle>
    <a:defPPr>
      <a:defRPr lang="en-NZ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3008A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3008A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3008A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3008A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03008A"/>
    <a:srgbClr val="020089"/>
    <a:srgbClr val="DEFACE"/>
    <a:srgbClr val="04027C"/>
    <a:srgbClr val="DDDDDD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9" autoAdjust="0"/>
    <p:restoredTop sz="78007" autoAdjust="0"/>
  </p:normalViewPr>
  <p:slideViewPr>
    <p:cSldViewPr>
      <p:cViewPr varScale="1">
        <p:scale>
          <a:sx n="85" d="100"/>
          <a:sy n="85" d="100"/>
        </p:scale>
        <p:origin x="-67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5" tIns="48648" rIns="97295" bIns="48648" numCol="1" anchor="t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5" tIns="48648" rIns="97295" bIns="48648" numCol="1" anchor="b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6B11EAA1-7E0F-4F42-B593-E4C7D3E4A717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954568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85813"/>
            <a:ext cx="5670550" cy="3925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6063" y="9744075"/>
            <a:ext cx="3081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/>
              <a:t>Topic 1:</a:t>
            </a:r>
            <a:fld id="{CBD847F6-637E-4AF9-B58B-B3CE8CC14E26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04813" y="5735638"/>
            <a:ext cx="64087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0" tIns="47750" rIns="95500" bIns="47750">
            <a:spAutoFit/>
          </a:bodyPr>
          <a:lstStyle/>
          <a:p>
            <a:pPr defTabSz="955675">
              <a:spcBef>
                <a:spcPct val="50000"/>
              </a:spcBef>
            </a:pPr>
            <a:endParaRPr lang="en-NZ" sz="33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3850" y="4792663"/>
            <a:ext cx="6489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0" tIns="47750" rIns="95500" bIns="47750">
            <a:spAutoFit/>
          </a:bodyPr>
          <a:lstStyle/>
          <a:p>
            <a:pPr defTabSz="955675">
              <a:spcBef>
                <a:spcPct val="50000"/>
              </a:spcBef>
            </a:pPr>
            <a:endParaRPr lang="en-US" sz="3300"/>
          </a:p>
        </p:txBody>
      </p:sp>
    </p:spTree>
    <p:extLst>
      <p:ext uri="{BB962C8B-B14F-4D97-AF65-F5344CB8AC3E}">
        <p14:creationId xmlns:p14="http://schemas.microsoft.com/office/powerpoint/2010/main" xmlns="" val="2068076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D0D8192C-8E26-4B1B-A1E7-D7742795F269}" type="slidenum">
              <a:rPr lang="en-NZ"/>
              <a:pPr/>
              <a:t>1</a:t>
            </a:fld>
            <a:endParaRPr lang="en-NZ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10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NZ" sz="1200" kern="1200" dirty="0" smtClean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11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NZ" sz="1200" kern="1200" dirty="0" smtClean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12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13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14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15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16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17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18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19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2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3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4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200" kern="1200" baseline="0" dirty="0" smtClean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5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20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6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NZ" sz="120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7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NZ" sz="120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8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NZ" sz="120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59249CB6-43CC-4EB4-913C-34BE89ED91EA}" type="slidenum">
              <a:rPr lang="en-NZ"/>
              <a:pPr/>
              <a:t>9</a:t>
            </a:fld>
            <a:endParaRPr lang="en-NZ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NZ" sz="120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clip art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03008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3008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3008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3008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1066800" y="1905000"/>
            <a:ext cx="81346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NZ" sz="3600" dirty="0">
                <a:solidFill>
                  <a:srgbClr val="400080"/>
                </a:solidFill>
                <a:latin typeface="Gill Sans" charset="0"/>
              </a:rPr>
              <a:t>The impact of the NZETS on local communities: spatially modelling the distribution of GHG liabilities </a:t>
            </a:r>
            <a:endParaRPr lang="en-US" i="1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1066800" y="4876800"/>
            <a:ext cx="54864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400080"/>
                </a:solidFill>
                <a:latin typeface="Gill Sans" charset="0"/>
              </a:rPr>
              <a:t>Motu</a:t>
            </a:r>
            <a:r>
              <a:rPr lang="en-US" sz="2400" dirty="0">
                <a:solidFill>
                  <a:srgbClr val="400080"/>
                </a:solidFill>
                <a:latin typeface="Gill Sans" charset="0"/>
              </a:rPr>
              <a:t> Climate Research </a:t>
            </a:r>
            <a:r>
              <a:rPr lang="en-US" sz="2400" dirty="0" smtClean="0">
                <a:solidFill>
                  <a:srgbClr val="400080"/>
                </a:solidFill>
                <a:latin typeface="Gill Sans" charset="0"/>
              </a:rPr>
              <a:t>Workshop</a:t>
            </a:r>
          </a:p>
          <a:p>
            <a:r>
              <a:rPr lang="en-US" sz="2400" dirty="0" smtClean="0">
                <a:solidFill>
                  <a:srgbClr val="400080"/>
                </a:solidFill>
                <a:latin typeface="Gill Sans" charset="0"/>
              </a:rPr>
              <a:t>20 March, 2012</a:t>
            </a:r>
          </a:p>
          <a:p>
            <a:r>
              <a:rPr lang="en-US" sz="2400" dirty="0" smtClean="0">
                <a:solidFill>
                  <a:srgbClr val="400080"/>
                </a:solidFill>
                <a:latin typeface="Gill Sans" charset="0"/>
              </a:rPr>
              <a:t>Levi </a:t>
            </a:r>
            <a:r>
              <a:rPr lang="en-US" sz="2400" dirty="0" err="1" smtClean="0">
                <a:solidFill>
                  <a:srgbClr val="400080"/>
                </a:solidFill>
                <a:latin typeface="Gill Sans" charset="0"/>
              </a:rPr>
              <a:t>Timar</a:t>
            </a:r>
            <a:r>
              <a:rPr lang="en-US" sz="2400" dirty="0" smtClean="0">
                <a:solidFill>
                  <a:srgbClr val="400080"/>
                </a:solidFill>
                <a:latin typeface="Gill Sans" charset="0"/>
              </a:rPr>
              <a:t> (GNS and </a:t>
            </a:r>
            <a:r>
              <a:rPr lang="en-US" sz="2400" dirty="0" err="1" smtClean="0">
                <a:solidFill>
                  <a:srgbClr val="400080"/>
                </a:solidFill>
                <a:latin typeface="Gill Sans" charset="0"/>
              </a:rPr>
              <a:t>Motu</a:t>
            </a:r>
            <a:r>
              <a:rPr lang="en-US" sz="2400" dirty="0" smtClean="0">
                <a:solidFill>
                  <a:srgbClr val="400080"/>
                </a:solidFill>
                <a:latin typeface="Gill Sans" charset="0"/>
              </a:rPr>
              <a:t>)</a:t>
            </a:r>
            <a:endParaRPr lang="en-US" sz="2400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solidFill>
                  <a:srgbClr val="400080"/>
                </a:solidFill>
                <a:latin typeface="Gill Sans" charset="0"/>
              </a:rPr>
              <a:t>Land Use Change Costs</a:t>
            </a:r>
            <a:endParaRPr lang="en-US" sz="32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Land use change can reduce emissions, but it is not costless to change land use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By incrementally changing the CO2 price in simulations and subtracting total emissions from those under the baseline, we can trace out the MC of abatement curve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Area under the curve is total abatement cost (i.e. the cost associated with land use change)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400080"/>
              </a:solidFill>
              <a:latin typeface="Gill Sans" charset="0"/>
            </a:endParaRPr>
          </a:p>
          <a:p>
            <a:endParaRPr lang="en-US" sz="2800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8047418" cy="60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solidFill>
                  <a:srgbClr val="400080"/>
                </a:solidFill>
                <a:latin typeface="Gill Sans" charset="0"/>
              </a:rPr>
              <a:t>Impact of ETS Policy</a:t>
            </a:r>
            <a:endParaRPr lang="en-US" sz="32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/>
            <a:r>
              <a:rPr lang="en-US" sz="2800" i="1" dirty="0" smtClean="0">
                <a:solidFill>
                  <a:srgbClr val="400080"/>
                </a:solidFill>
                <a:latin typeface="Gill Sans" charset="0"/>
              </a:rPr>
              <a:t>Total cost of policy = </a:t>
            </a:r>
          </a:p>
          <a:p>
            <a:pPr marL="0" indent="0" algn="ctr"/>
            <a:r>
              <a:rPr lang="en-US" sz="2800" i="1" dirty="0" smtClean="0">
                <a:solidFill>
                  <a:srgbClr val="400080"/>
                </a:solidFill>
                <a:latin typeface="Gill Sans" charset="0"/>
              </a:rPr>
              <a:t>net liabilities + total abatement costs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400080"/>
                </a:solidFill>
                <a:latin typeface="Gill Sans" charset="0"/>
              </a:rPr>
              <a:t>Consider impacts by </a:t>
            </a: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geographic region </a:t>
            </a:r>
            <a:r>
              <a:rPr lang="en-US" sz="2800" dirty="0">
                <a:solidFill>
                  <a:srgbClr val="400080"/>
                </a:solidFill>
                <a:latin typeface="Gill Sans" charset="0"/>
              </a:rPr>
              <a:t>or impacts by </a:t>
            </a: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land </a:t>
            </a:r>
            <a:r>
              <a:rPr lang="en-US" sz="2800" smtClean="0">
                <a:solidFill>
                  <a:srgbClr val="400080"/>
                </a:solidFill>
                <a:latin typeface="Gill Sans" charset="0"/>
              </a:rPr>
              <a:t>tenure type</a:t>
            </a:r>
            <a:endParaRPr lang="en-US" sz="2800" dirty="0" smtClean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Net liabilities spatially heterogeneous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Assume total abatement costs are proportional to share of land use change in region or tenure class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rgbClr val="400080"/>
              </a:solidFill>
              <a:latin typeface="Gill Sans" charset="0"/>
            </a:endParaRPr>
          </a:p>
          <a:p>
            <a:endParaRPr lang="en-US" sz="2800" dirty="0">
              <a:solidFill>
                <a:srgbClr val="40008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0412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8047418" cy="60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10466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8047418" cy="60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66266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8047418" cy="60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95235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8047418" cy="60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106177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8047418" cy="60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965884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solidFill>
                  <a:srgbClr val="400080"/>
                </a:solidFill>
                <a:latin typeface="Gill Sans" charset="0"/>
              </a:rPr>
              <a:t>Motivation</a:t>
            </a:r>
            <a:endParaRPr lang="en-US" sz="32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How are the costs of agricultural emissions policy distributed? </a:t>
            </a:r>
            <a:r>
              <a:rPr lang="en-NZ" sz="2800" dirty="0">
                <a:solidFill>
                  <a:srgbClr val="400080"/>
                </a:solidFill>
                <a:latin typeface="Gill Sans" charset="0"/>
              </a:rPr>
              <a:t>What types of farms are most affected? </a:t>
            </a: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What regions can benefit most from forestry sequestration?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What effect does the allocation of emission permits have on the distribution of costs? </a:t>
            </a: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Can </a:t>
            </a:r>
            <a:r>
              <a:rPr lang="en-NZ" sz="2800" dirty="0">
                <a:solidFill>
                  <a:srgbClr val="400080"/>
                </a:solidFill>
                <a:latin typeface="Gill Sans" charset="0"/>
              </a:rPr>
              <a:t>we alter the distribution of costs </a:t>
            </a: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to achieve social objectives?</a:t>
            </a:r>
            <a:endParaRPr lang="en-US" sz="2800" dirty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Robustness check for LURNZ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rgbClr val="40008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7236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solidFill>
                  <a:srgbClr val="400080"/>
                </a:solidFill>
                <a:latin typeface="Gill Sans" charset="0"/>
              </a:rPr>
              <a:t>Caveats</a:t>
            </a:r>
            <a:endParaRPr lang="en-US" sz="32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Agricultural subsidies and taxes are to a large extent </a:t>
            </a:r>
            <a:r>
              <a:rPr lang="en-US" sz="2800" dirty="0" err="1" smtClean="0">
                <a:solidFill>
                  <a:srgbClr val="400080"/>
                </a:solidFill>
                <a:latin typeface="Gill Sans" charset="0"/>
              </a:rPr>
              <a:t>capitalised</a:t>
            </a: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 into land values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Current results have too much land use change (based on nominal price projections)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Deforestation not linked to harvest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All post-89 forest assumed to join ETS </a:t>
            </a:r>
          </a:p>
          <a:p>
            <a:endParaRPr lang="en-US" sz="2800" dirty="0">
              <a:solidFill>
                <a:srgbClr val="40008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6166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313" y="11113"/>
            <a:ext cx="51577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3959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solidFill>
                  <a:srgbClr val="400080"/>
                </a:solidFill>
                <a:latin typeface="Gill Sans" charset="0"/>
              </a:rPr>
              <a:t>Motivation</a:t>
            </a:r>
            <a:endParaRPr lang="en-US" sz="32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How are the costs of agricultural emissions policy distributed? </a:t>
            </a:r>
            <a:r>
              <a:rPr lang="en-NZ" sz="2800" dirty="0">
                <a:solidFill>
                  <a:srgbClr val="400080"/>
                </a:solidFill>
                <a:latin typeface="Gill Sans" charset="0"/>
              </a:rPr>
              <a:t>What types of farms are most affected? </a:t>
            </a: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What regions can benefit most from forestry sequestration?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What effect does the allocation of emission permits have on the distribution of costs? </a:t>
            </a: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Can </a:t>
            </a:r>
            <a:r>
              <a:rPr lang="en-NZ" sz="2800" dirty="0">
                <a:solidFill>
                  <a:srgbClr val="400080"/>
                </a:solidFill>
                <a:latin typeface="Gill Sans" charset="0"/>
              </a:rPr>
              <a:t>we alter the distribution of costs </a:t>
            </a: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to achieve social objectives?</a:t>
            </a:r>
            <a:endParaRPr lang="en-US" sz="2800" dirty="0">
              <a:solidFill>
                <a:srgbClr val="400080"/>
              </a:solidFill>
              <a:latin typeface="Gill Sans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Robustness check for LURNZ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rgbClr val="40008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7236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solidFill>
                  <a:srgbClr val="400080"/>
                </a:solidFill>
                <a:latin typeface="Gill Sans" charset="0"/>
              </a:rPr>
              <a:t>Net Emission Liabilities</a:t>
            </a:r>
            <a:endParaRPr lang="en-US" sz="32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Full emissions charge in agriculture (no free allocation of emissions permits)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All post-89 forest owners receive credits equivalent to the annualized discounted present value of carbon sequestered during the first 10 years of a plantation (5-11 </a:t>
            </a:r>
            <a:r>
              <a:rPr lang="en-US" sz="2800" dirty="0" err="1" smtClean="0">
                <a:solidFill>
                  <a:srgbClr val="400080"/>
                </a:solidFill>
                <a:latin typeface="Gill Sans" charset="0"/>
              </a:rPr>
              <a:t>tonnes</a:t>
            </a: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 per hectare)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Pre-90 forest and scrub currently not in policy </a:t>
            </a:r>
          </a:p>
          <a:p>
            <a:pPr marL="0" indent="0"/>
            <a:endParaRPr lang="en-US" sz="2800" dirty="0" smtClean="0">
              <a:solidFill>
                <a:srgbClr val="400080"/>
              </a:solidFill>
              <a:latin typeface="Gill Sans" charset="0"/>
            </a:endParaRPr>
          </a:p>
          <a:p>
            <a:endParaRPr lang="en-US" sz="2800" dirty="0">
              <a:solidFill>
                <a:srgbClr val="40008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226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8047418" cy="60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32623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8047418" cy="60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88297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8047418" cy="60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4700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8047418" cy="60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61630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8047418" cy="60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8291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lain template (Sep 07)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NZ" sz="3200" b="0" i="0" u="none" strike="noStrike" cap="none" normalizeH="0" baseline="0" smtClean="0">
            <a:ln>
              <a:noFill/>
            </a:ln>
            <a:solidFill>
              <a:srgbClr val="03008A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NZ" sz="3200" b="0" i="0" u="none" strike="noStrike" cap="none" normalizeH="0" baseline="0" smtClean="0">
            <a:ln>
              <a:noFill/>
            </a:ln>
            <a:solidFill>
              <a:srgbClr val="03008A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 template (Sep 07)</Template>
  <TotalTime>817</TotalTime>
  <Words>414</Words>
  <Application>Microsoft Office PowerPoint</Application>
  <PresentationFormat>A4 Paper (210x297 mm)</PresentationFormat>
  <Paragraphs>51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Plain template (Sep 07)</vt:lpstr>
      <vt:lpstr>Slide 1</vt:lpstr>
      <vt:lpstr>Slide 2</vt:lpstr>
      <vt:lpstr>Motivation</vt:lpstr>
      <vt:lpstr>Net Emission Liabilities</vt:lpstr>
      <vt:lpstr>Slide 5</vt:lpstr>
      <vt:lpstr>Slide 6</vt:lpstr>
      <vt:lpstr>Slide 7</vt:lpstr>
      <vt:lpstr>Slide 8</vt:lpstr>
      <vt:lpstr>Slide 9</vt:lpstr>
      <vt:lpstr>Land Use Change Costs</vt:lpstr>
      <vt:lpstr>Slide 11</vt:lpstr>
      <vt:lpstr>Impact of ETS Policy</vt:lpstr>
      <vt:lpstr>Slide 13</vt:lpstr>
      <vt:lpstr>Slide 14</vt:lpstr>
      <vt:lpstr>Slide 15</vt:lpstr>
      <vt:lpstr>Slide 16</vt:lpstr>
      <vt:lpstr>Slide 17</vt:lpstr>
      <vt:lpstr>Motivation</vt:lpstr>
      <vt:lpstr>Caveats</vt:lpstr>
    </vt:vector>
  </TitlesOfParts>
  <Company>Motu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</dc:creator>
  <cp:lastModifiedBy>levente.timar</cp:lastModifiedBy>
  <cp:revision>99</cp:revision>
  <dcterms:created xsi:type="dcterms:W3CDTF">2012-02-27T19:20:11Z</dcterms:created>
  <dcterms:modified xsi:type="dcterms:W3CDTF">2012-03-19T19:57:48Z</dcterms:modified>
</cp:coreProperties>
</file>